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323" r:id="rId2"/>
    <p:sldId id="325" r:id="rId3"/>
    <p:sldId id="326" r:id="rId4"/>
    <p:sldId id="328" r:id="rId5"/>
    <p:sldId id="329" r:id="rId6"/>
    <p:sldId id="330" r:id="rId7"/>
    <p:sldId id="327" r:id="rId8"/>
    <p:sldId id="256" r:id="rId9"/>
    <p:sldId id="331" r:id="rId10"/>
    <p:sldId id="332" r:id="rId11"/>
    <p:sldId id="333" r:id="rId12"/>
    <p:sldId id="334" r:id="rId13"/>
    <p:sldId id="335" r:id="rId14"/>
    <p:sldId id="336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89" r:id="rId30"/>
    <p:sldId id="280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90" r:id="rId39"/>
    <p:sldId id="385" r:id="rId40"/>
    <p:sldId id="386" r:id="rId41"/>
    <p:sldId id="387" r:id="rId42"/>
    <p:sldId id="388" r:id="rId43"/>
    <p:sldId id="316" r:id="rId44"/>
    <p:sldId id="317" r:id="rId45"/>
    <p:sldId id="320" r:id="rId46"/>
    <p:sldId id="322" r:id="rId47"/>
    <p:sldId id="319" r:id="rId48"/>
    <p:sldId id="321" r:id="rId49"/>
    <p:sldId id="303" r:id="rId50"/>
    <p:sldId id="305" r:id="rId51"/>
    <p:sldId id="304" r:id="rId52"/>
    <p:sldId id="306" r:id="rId53"/>
    <p:sldId id="324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01" r:id="rId69"/>
    <p:sldId id="371" r:id="rId70"/>
    <p:sldId id="302" r:id="rId71"/>
    <p:sldId id="372" r:id="rId72"/>
    <p:sldId id="373" r:id="rId73"/>
    <p:sldId id="374" r:id="rId74"/>
    <p:sldId id="375" r:id="rId75"/>
    <p:sldId id="311" r:id="rId76"/>
    <p:sldId id="312" r:id="rId77"/>
    <p:sldId id="313" r:id="rId78"/>
    <p:sldId id="314" r:id="rId79"/>
    <p:sldId id="315" r:id="rId80"/>
    <p:sldId id="376" r:id="rId81"/>
    <p:sldId id="377" r:id="rId82"/>
    <p:sldId id="392" r:id="rId83"/>
    <p:sldId id="391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8" d="100"/>
          <a:sy n="88" d="100"/>
        </p:scale>
        <p:origin x="880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95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85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004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2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3301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48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73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3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17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1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4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9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3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4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6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8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D%8A%9C%EB%8B%9D%EC%9D%98%20%EB%81%9D%EC%9D%80%20%EC%88%9C%EC%A0%9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>
            <a:extLst>
              <a:ext uri="{FF2B5EF4-FFF2-40B4-BE49-F238E27FC236}">
                <a16:creationId xmlns:a16="http://schemas.microsoft.com/office/drawing/2014/main" id="{120F4791-3C90-4D84-9110-C95C9FDD6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591" y="2718350"/>
            <a:ext cx="9144000" cy="710650"/>
          </a:xfrm>
        </p:spPr>
        <p:txBody>
          <a:bodyPr>
            <a:normAutofit/>
          </a:bodyPr>
          <a:lstStyle/>
          <a:p>
            <a:r>
              <a:rPr lang="ko-KR" altLang="en-US" sz="40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지방 소멸화 문제에 따른 다각화 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C798347-9B2C-499E-A86C-FEE25FCFA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986" y="5470561"/>
            <a:ext cx="3815861" cy="76090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Two but Three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0F443-6160-4531-B6E5-9D7C21908C4A}"/>
              </a:ext>
            </a:extLst>
          </p:cNvPr>
          <p:cNvSpPr txBox="1"/>
          <p:nvPr/>
        </p:nvSpPr>
        <p:spPr>
          <a:xfrm>
            <a:off x="5383387" y="6200240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i="0" u="none" strike="noStrike" dirty="0">
                <a:effectLst/>
                <a:latin typeface="Pretendar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튜닝의 끝은 순정</a:t>
            </a:r>
            <a:endParaRPr lang="en-US" altLang="ko-KR" sz="1000" b="1" i="0" u="none" strike="noStrike" dirty="0">
              <a:effectLst/>
              <a:latin typeface="Pretendard"/>
            </a:endParaRPr>
          </a:p>
          <a:p>
            <a:r>
              <a:rPr lang="en-US" altLang="ko-KR" sz="1000" b="1" dirty="0">
                <a:latin typeface="Pretendard"/>
              </a:rPr>
              <a:t>                                     --</a:t>
            </a:r>
            <a:r>
              <a:rPr lang="ko-KR" altLang="en-US" sz="1000" b="1" dirty="0" err="1">
                <a:latin typeface="Pretendard"/>
              </a:rPr>
              <a:t>명노이만</a:t>
            </a:r>
            <a:r>
              <a:rPr lang="en-US" altLang="ko-KR" sz="1000" b="1" dirty="0">
                <a:latin typeface="Pretendard"/>
              </a:rPr>
              <a:t>, 24.02.06--</a:t>
            </a:r>
            <a:endParaRPr lang="ko-KR" altLang="en-US" sz="1000" b="1" i="0" dirty="0">
              <a:effectLst/>
              <a:latin typeface="Pretendard"/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845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4839AA-B715-4B4B-BCA2-BF8350E5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554" y="754553"/>
            <a:ext cx="5867702" cy="5867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1920C0-DDE3-4D57-954A-D11CED7D6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47" y="2647299"/>
            <a:ext cx="5404307" cy="97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48BDAB-F5AB-4557-8604-F2DF3788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826" y="385404"/>
            <a:ext cx="5880402" cy="58486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5ACFFE-118D-4505-AB31-28C1A473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9" y="2465272"/>
            <a:ext cx="5231958" cy="14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2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B65E40-38E7-4212-BD2A-5E44441B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72" y="310882"/>
            <a:ext cx="5880402" cy="61090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444EB-2EA0-4A06-94D9-EF8B5295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6" y="1651443"/>
            <a:ext cx="5372376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83C052-1C41-45D9-A3B9-7BACC144188B}"/>
              </a:ext>
            </a:extLst>
          </p:cNvPr>
          <p:cNvSpPr txBox="1"/>
          <p:nvPr/>
        </p:nvSpPr>
        <p:spPr>
          <a:xfrm>
            <a:off x="2257675" y="1961411"/>
            <a:ext cx="6279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  </a:t>
            </a:r>
            <a:r>
              <a:rPr lang="ko-KR" altLang="en-US" dirty="0">
                <a:solidFill>
                  <a:srgbClr val="FF0000"/>
                </a:solidFill>
              </a:rPr>
              <a:t>서울</a:t>
            </a:r>
            <a:r>
              <a:rPr lang="ko-KR" altLang="en-US" dirty="0"/>
              <a:t>은 완만한 감소세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제주는 소폭 증가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충청도</a:t>
            </a:r>
            <a:r>
              <a:rPr lang="en-US" altLang="ko-KR" dirty="0"/>
              <a:t>, </a:t>
            </a:r>
            <a:r>
              <a:rPr lang="ko-KR" altLang="en-US" dirty="0"/>
              <a:t>경기</a:t>
            </a:r>
            <a:r>
              <a:rPr lang="en-US" altLang="ko-KR" dirty="0"/>
              <a:t>, </a:t>
            </a:r>
            <a:r>
              <a:rPr lang="ko-KR" altLang="en-US" dirty="0"/>
              <a:t>인천 등 </a:t>
            </a:r>
            <a:r>
              <a:rPr lang="ko-KR" altLang="en-US" dirty="0">
                <a:solidFill>
                  <a:srgbClr val="FF0000"/>
                </a:solidFill>
              </a:rPr>
              <a:t>수도권 인근 지역</a:t>
            </a:r>
            <a:r>
              <a:rPr lang="ko-KR" altLang="en-US" dirty="0"/>
              <a:t>에서 인구 증가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나머지는 감소 중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ABF62-0363-4697-BE74-F77449656F19}"/>
              </a:ext>
            </a:extLst>
          </p:cNvPr>
          <p:cNvSpPr txBox="1"/>
          <p:nvPr/>
        </p:nvSpPr>
        <p:spPr>
          <a:xfrm>
            <a:off x="3220279" y="4099217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수도권 인근을 제외한 지방 소멸화 우려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53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F740C5-A2A8-4209-8409-81A5F5F5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89" y="977484"/>
            <a:ext cx="7798201" cy="57089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3F3270-545D-4916-B9E8-D981077D16CA}"/>
              </a:ext>
            </a:extLst>
          </p:cNvPr>
          <p:cNvSpPr/>
          <p:nvPr/>
        </p:nvSpPr>
        <p:spPr>
          <a:xfrm>
            <a:off x="5350790" y="2266925"/>
            <a:ext cx="468923" cy="5744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C076E8-F2C6-4B1E-BBA8-07F5F75EC570}"/>
              </a:ext>
            </a:extLst>
          </p:cNvPr>
          <p:cNvSpPr/>
          <p:nvPr/>
        </p:nvSpPr>
        <p:spPr>
          <a:xfrm>
            <a:off x="3258221" y="1024279"/>
            <a:ext cx="533400" cy="3733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CE8A06-1311-4F9D-900B-A453FFFDA728}"/>
              </a:ext>
            </a:extLst>
          </p:cNvPr>
          <p:cNvSpPr/>
          <p:nvPr/>
        </p:nvSpPr>
        <p:spPr>
          <a:xfrm>
            <a:off x="8820821" y="3878848"/>
            <a:ext cx="2235601" cy="9319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69EF8-3AB4-4363-AE04-E94147A0EE59}"/>
              </a:ext>
            </a:extLst>
          </p:cNvPr>
          <p:cNvSpPr txBox="1"/>
          <p:nvPr/>
        </p:nvSpPr>
        <p:spPr>
          <a:xfrm>
            <a:off x="9502116" y="350951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뷰</a:t>
            </a:r>
            <a:r>
              <a:rPr lang="en-US" altLang="ko-KR" dirty="0"/>
              <a:t>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74A77-2BBD-445A-AF32-4AE9FCA16464}"/>
              </a:ext>
            </a:extLst>
          </p:cNvPr>
          <p:cNvSpPr txBox="1"/>
          <p:nvPr/>
        </p:nvSpPr>
        <p:spPr>
          <a:xfrm>
            <a:off x="4978780" y="190343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연도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기본키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9D178-7040-4A07-AFD5-C63A8C7F8EF1}"/>
              </a:ext>
            </a:extLst>
          </p:cNvPr>
          <p:cNvSpPr txBox="1"/>
          <p:nvPr/>
        </p:nvSpPr>
        <p:spPr>
          <a:xfrm>
            <a:off x="2059717" y="2331327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지역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기본키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BB25680-498C-49DC-8624-8A2438F957CE}"/>
              </a:ext>
            </a:extLst>
          </p:cNvPr>
          <p:cNvSpPr txBox="1">
            <a:spLocks/>
          </p:cNvSpPr>
          <p:nvPr/>
        </p:nvSpPr>
        <p:spPr>
          <a:xfrm>
            <a:off x="278423" y="45499"/>
            <a:ext cx="4773176" cy="93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엔티티 관계도</a:t>
            </a:r>
          </a:p>
        </p:txBody>
      </p:sp>
    </p:spTree>
    <p:extLst>
      <p:ext uri="{BB962C8B-B14F-4D97-AF65-F5344CB8AC3E}">
        <p14:creationId xmlns:p14="http://schemas.microsoft.com/office/powerpoint/2010/main" val="363867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A01B9E-175F-8821-D218-CC4A7A53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77" y="3706185"/>
            <a:ext cx="4672004" cy="1041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AFC44-25B9-C1B2-A6F2-9CAC8D8A5AE8}"/>
              </a:ext>
            </a:extLst>
          </p:cNvPr>
          <p:cNvSpPr txBox="1"/>
          <p:nvPr/>
        </p:nvSpPr>
        <p:spPr>
          <a:xfrm>
            <a:off x="568569" y="2831123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school(</a:t>
            </a:r>
            <a:r>
              <a:rPr lang="ko-KR" altLang="en-US" dirty="0"/>
              <a:t>각 지역별 고</a:t>
            </a:r>
            <a:r>
              <a:rPr lang="en-US" altLang="ko-KR" dirty="0"/>
              <a:t>1~</a:t>
            </a:r>
            <a:r>
              <a:rPr lang="ko-KR" altLang="en-US" dirty="0"/>
              <a:t>고</a:t>
            </a:r>
            <a:r>
              <a:rPr lang="en-US" altLang="ko-KR" dirty="0"/>
              <a:t>3 </a:t>
            </a:r>
            <a:r>
              <a:rPr lang="ko-KR" altLang="en-US" dirty="0"/>
              <a:t>사교육 참여 유형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7446E2C-A6BA-3061-5729-AEA60D36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37" y="1678092"/>
            <a:ext cx="3376786" cy="317245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C51934D-7FF7-4FCB-A89E-6B70F28CFE49}"/>
              </a:ext>
            </a:extLst>
          </p:cNvPr>
          <p:cNvSpPr txBox="1">
            <a:spLocks/>
          </p:cNvSpPr>
          <p:nvPr/>
        </p:nvSpPr>
        <p:spPr>
          <a:xfrm>
            <a:off x="-589482" y="138489"/>
            <a:ext cx="4773176" cy="93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42830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5848A1-374F-CFC2-AF8F-98D17812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6" y="3319324"/>
            <a:ext cx="4599810" cy="1041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84578B-16D2-211A-DD25-86A358C7679A}"/>
              </a:ext>
            </a:extLst>
          </p:cNvPr>
          <p:cNvSpPr txBox="1"/>
          <p:nvPr/>
        </p:nvSpPr>
        <p:spPr>
          <a:xfrm>
            <a:off x="537411" y="2754924"/>
            <a:ext cx="6258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Participants(</a:t>
            </a:r>
            <a:r>
              <a:rPr lang="ko-KR" altLang="en-US" sz="1600" dirty="0"/>
              <a:t>서울</a:t>
            </a:r>
            <a:r>
              <a:rPr lang="en-US" altLang="ko-KR" sz="1600" dirty="0"/>
              <a:t>, </a:t>
            </a:r>
            <a:r>
              <a:rPr lang="ko-KR" altLang="en-US" sz="1600" dirty="0"/>
              <a:t>광역시</a:t>
            </a:r>
            <a:r>
              <a:rPr lang="en-US" altLang="ko-KR" sz="1600" dirty="0"/>
              <a:t>, </a:t>
            </a:r>
            <a:r>
              <a:rPr lang="ko-KR" altLang="en-US" sz="1600" dirty="0"/>
              <a:t>대도시이외</a:t>
            </a:r>
            <a:r>
              <a:rPr lang="en-US" altLang="ko-KR" sz="1600" dirty="0"/>
              <a:t>, </a:t>
            </a:r>
            <a:r>
              <a:rPr lang="ko-KR" altLang="en-US" sz="1600" dirty="0"/>
              <a:t>중소도시 별 사교육 참여도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9E39EC-5A95-E98F-D69A-75542B75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73" y="1843154"/>
            <a:ext cx="3381803" cy="32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3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F56AA-D618-5D69-E66F-E3C710B3F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4D7F4BD-F3F9-6D14-14DD-B41C1E19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" y="2848029"/>
            <a:ext cx="5731929" cy="936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E5AB87-2F8D-6314-DC63-98D44430AC78}"/>
              </a:ext>
            </a:extLst>
          </p:cNvPr>
          <p:cNvSpPr txBox="1"/>
          <p:nvPr/>
        </p:nvSpPr>
        <p:spPr>
          <a:xfrm>
            <a:off x="515815" y="2226651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 (</a:t>
            </a:r>
            <a:r>
              <a:rPr lang="ko-KR" altLang="en-US" dirty="0"/>
              <a:t>전국 연도별 인구수 총계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23294-1C1C-BB30-77DA-7A98AD05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67" y="1217612"/>
            <a:ext cx="2631871" cy="411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7A3D-3630-53D2-C5C1-1119FA6A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30CC0D1-D8B7-BB8B-3F01-8B194DF50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66" y="3282762"/>
            <a:ext cx="4812858" cy="8518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87F526-9B9D-0134-7ADF-124F4250BB4D}"/>
              </a:ext>
            </a:extLst>
          </p:cNvPr>
          <p:cNvSpPr txBox="1"/>
          <p:nvPr/>
        </p:nvSpPr>
        <p:spPr>
          <a:xfrm>
            <a:off x="1085766" y="2478908"/>
            <a:ext cx="482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People(</a:t>
            </a:r>
            <a:r>
              <a:rPr lang="ko-KR" altLang="en-US" dirty="0"/>
              <a:t>지역 연도별 인구수 총계</a:t>
            </a:r>
            <a:r>
              <a:rPr lang="en-US" altLang="ko-KR" dirty="0"/>
              <a:t>(1992~2023)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CFDD86-0E8A-059B-FAF4-EB0DE9CD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854" y="669117"/>
            <a:ext cx="2570075" cy="54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6582-4A0B-54D9-73E9-A0B6F0253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221335-81C1-B510-FF59-87C38CEB91EF}"/>
              </a:ext>
            </a:extLst>
          </p:cNvPr>
          <p:cNvSpPr txBox="1"/>
          <p:nvPr/>
        </p:nvSpPr>
        <p:spPr>
          <a:xfrm>
            <a:off x="748328" y="2151185"/>
            <a:ext cx="459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Ready(</a:t>
            </a:r>
            <a:r>
              <a:rPr lang="ko-KR" altLang="en-US" dirty="0"/>
              <a:t>대학별 사교육 참여 유형 비율 조사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B49C62-C564-3604-8605-53F8D0C7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8" y="2897292"/>
            <a:ext cx="4877605" cy="12876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DBB992-2A00-D0DD-9E22-15E927FD4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50" y="1534456"/>
            <a:ext cx="4757704" cy="292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5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2A37975-25CE-423F-9282-3BE953F55D6B}"/>
              </a:ext>
            </a:extLst>
          </p:cNvPr>
          <p:cNvSpPr txBox="1">
            <a:spLocks/>
          </p:cNvSpPr>
          <p:nvPr/>
        </p:nvSpPr>
        <p:spPr>
          <a:xfrm>
            <a:off x="-3151994" y="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BDBE44C-3C89-462D-B887-DB23D7FED4E6}"/>
              </a:ext>
            </a:extLst>
          </p:cNvPr>
          <p:cNvSpPr txBox="1">
            <a:spLocks/>
          </p:cNvSpPr>
          <p:nvPr/>
        </p:nvSpPr>
        <p:spPr>
          <a:xfrm>
            <a:off x="1390930" y="19031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1. </a:t>
            </a:r>
            <a:r>
              <a:rPr lang="ko-KR" altLang="en-US" sz="2800" dirty="0">
                <a:solidFill>
                  <a:schemeClr val="tx2"/>
                </a:solidFill>
              </a:rPr>
              <a:t>역할분담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2. </a:t>
            </a:r>
            <a:r>
              <a:rPr lang="ko-KR" altLang="en-US" sz="2800" dirty="0">
                <a:solidFill>
                  <a:schemeClr val="tx2"/>
                </a:solidFill>
              </a:rPr>
              <a:t>배경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3. </a:t>
            </a:r>
            <a:r>
              <a:rPr lang="ko-KR" altLang="en-US" sz="2800" dirty="0">
                <a:solidFill>
                  <a:schemeClr val="tx2"/>
                </a:solidFill>
              </a:rPr>
              <a:t>엔티티 관계도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4. DB</a:t>
            </a:r>
            <a:r>
              <a:rPr lang="ko-KR" altLang="en-US" sz="2800" dirty="0">
                <a:solidFill>
                  <a:schemeClr val="tx2"/>
                </a:solidFill>
              </a:rPr>
              <a:t>설명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5. </a:t>
            </a:r>
            <a:r>
              <a:rPr lang="ko-KR" altLang="en-US" sz="2800" dirty="0">
                <a:solidFill>
                  <a:schemeClr val="tx2"/>
                </a:solidFill>
              </a:rPr>
              <a:t>지방 소멸화 </a:t>
            </a:r>
            <a:r>
              <a:rPr lang="en-US" altLang="ko-KR" sz="2800" dirty="0">
                <a:solidFill>
                  <a:schemeClr val="tx2"/>
                </a:solidFill>
              </a:rPr>
              <a:t>: </a:t>
            </a:r>
            <a:r>
              <a:rPr lang="ko-KR" altLang="en-US" sz="2800" dirty="0">
                <a:solidFill>
                  <a:schemeClr val="tx2"/>
                </a:solidFill>
              </a:rPr>
              <a:t>인력</a:t>
            </a:r>
            <a:r>
              <a:rPr lang="en-US" altLang="ko-KR" sz="2800" dirty="0">
                <a:solidFill>
                  <a:schemeClr val="tx2"/>
                </a:solidFill>
              </a:rPr>
              <a:t>/</a:t>
            </a:r>
            <a:r>
              <a:rPr lang="ko-KR" altLang="en-US" sz="2800" dirty="0">
                <a:solidFill>
                  <a:schemeClr val="tx2"/>
                </a:solidFill>
              </a:rPr>
              <a:t>일자리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6. </a:t>
            </a:r>
            <a:r>
              <a:rPr lang="ko-KR" altLang="en-US" sz="2800" dirty="0">
                <a:solidFill>
                  <a:schemeClr val="tx2"/>
                </a:solidFill>
              </a:rPr>
              <a:t>지방 소멸화 </a:t>
            </a:r>
            <a:r>
              <a:rPr lang="en-US" altLang="ko-KR" sz="2800" dirty="0">
                <a:solidFill>
                  <a:schemeClr val="tx2"/>
                </a:solidFill>
              </a:rPr>
              <a:t>: </a:t>
            </a:r>
            <a:r>
              <a:rPr lang="ko-KR" altLang="en-US" sz="2800" dirty="0">
                <a:solidFill>
                  <a:schemeClr val="tx2"/>
                </a:solidFill>
              </a:rPr>
              <a:t>부동산</a:t>
            </a:r>
            <a:r>
              <a:rPr lang="en-US" altLang="ko-KR" sz="2800" dirty="0">
                <a:solidFill>
                  <a:schemeClr val="tx2"/>
                </a:solidFill>
              </a:rPr>
              <a:t>/</a:t>
            </a:r>
            <a:r>
              <a:rPr lang="ko-KR" altLang="en-US" sz="2800" dirty="0">
                <a:solidFill>
                  <a:schemeClr val="tx2"/>
                </a:solidFill>
              </a:rPr>
              <a:t>미분양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7. </a:t>
            </a:r>
            <a:r>
              <a:rPr lang="ko-KR" altLang="en-US" sz="2800" dirty="0">
                <a:solidFill>
                  <a:schemeClr val="tx2"/>
                </a:solidFill>
              </a:rPr>
              <a:t>지방 소멸화 </a:t>
            </a:r>
            <a:r>
              <a:rPr lang="en-US" altLang="ko-KR" sz="2800" dirty="0">
                <a:solidFill>
                  <a:schemeClr val="tx2"/>
                </a:solidFill>
              </a:rPr>
              <a:t>: </a:t>
            </a:r>
            <a:r>
              <a:rPr lang="ko-KR" altLang="en-US" sz="2800" dirty="0">
                <a:solidFill>
                  <a:schemeClr val="tx2"/>
                </a:solidFill>
              </a:rPr>
              <a:t>교육</a:t>
            </a:r>
            <a:r>
              <a:rPr lang="en-US" altLang="ko-KR" sz="2800" dirty="0">
                <a:solidFill>
                  <a:schemeClr val="tx2"/>
                </a:solidFill>
              </a:rPr>
              <a:t>/</a:t>
            </a:r>
            <a:r>
              <a:rPr lang="ko-KR" altLang="en-US" sz="2800" dirty="0">
                <a:solidFill>
                  <a:schemeClr val="tx2"/>
                </a:solidFill>
              </a:rPr>
              <a:t>사교육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8. </a:t>
            </a:r>
            <a:r>
              <a:rPr lang="ko-KR" altLang="en-US" sz="2800" dirty="0">
                <a:solidFill>
                  <a:schemeClr val="tx2"/>
                </a:solidFill>
              </a:rPr>
              <a:t>최종 결론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211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A3CAF-49BF-EFCF-8B70-ACC0B6018E81}"/>
              </a:ext>
            </a:extLst>
          </p:cNvPr>
          <p:cNvSpPr txBox="1"/>
          <p:nvPr/>
        </p:nvSpPr>
        <p:spPr>
          <a:xfrm>
            <a:off x="7658534" y="1734630"/>
            <a:ext cx="4330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School(</a:t>
            </a:r>
            <a:r>
              <a:rPr lang="ko-KR" altLang="en-US" sz="1600" dirty="0"/>
              <a:t>지역별 국</a:t>
            </a:r>
            <a:r>
              <a:rPr lang="en-US" altLang="ko-KR" sz="1600" dirty="0"/>
              <a:t>,</a:t>
            </a:r>
            <a:r>
              <a:rPr lang="ko-KR" altLang="en-US" sz="1600" dirty="0"/>
              <a:t>공</a:t>
            </a:r>
            <a:r>
              <a:rPr lang="en-US" altLang="ko-KR" sz="1600" dirty="0"/>
              <a:t>,</a:t>
            </a:r>
            <a:r>
              <a:rPr lang="ko-KR" altLang="en-US" sz="1600" dirty="0"/>
              <a:t>사립 학교 현황</a:t>
            </a:r>
            <a:r>
              <a:rPr lang="en-US" altLang="ko-KR" sz="1600" dirty="0"/>
              <a:t>(</a:t>
            </a:r>
            <a:r>
              <a:rPr lang="ko-KR" altLang="en-US" sz="1600" dirty="0"/>
              <a:t>초</a:t>
            </a:r>
            <a:r>
              <a:rPr lang="en-US" altLang="ko-KR" sz="1600" dirty="0"/>
              <a:t>,</a:t>
            </a:r>
            <a:r>
              <a:rPr lang="ko-KR" altLang="en-US" sz="1600" dirty="0"/>
              <a:t>중</a:t>
            </a:r>
            <a:r>
              <a:rPr lang="en-US" altLang="ko-KR" sz="1600" dirty="0"/>
              <a:t>,</a:t>
            </a:r>
            <a:r>
              <a:rPr lang="ko-KR" altLang="en-US" sz="1600" dirty="0"/>
              <a:t>고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BF231-710D-ECF9-1573-D3925E0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534" y="2189484"/>
            <a:ext cx="4341201" cy="2845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563F38-D72D-F1CD-2C8F-520F9E9B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5" y="1548568"/>
            <a:ext cx="7340977" cy="38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1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D6F63-0BF7-1403-9661-B6B51F0A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891675-BC8B-304C-4B3C-0471B875F044}"/>
              </a:ext>
            </a:extLst>
          </p:cNvPr>
          <p:cNvSpPr txBox="1"/>
          <p:nvPr/>
        </p:nvSpPr>
        <p:spPr>
          <a:xfrm>
            <a:off x="585795" y="2527961"/>
            <a:ext cx="445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Total(</a:t>
            </a:r>
            <a:r>
              <a:rPr lang="ko-KR" altLang="en-US" dirty="0"/>
              <a:t>규모 별 유형에 따른 사교육비 추이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32D0AA-4F66-427B-5DA3-CF4AAE4F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3303710"/>
            <a:ext cx="5648326" cy="1256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6C9571-439E-E892-9337-4C6CD875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792" y="1640498"/>
            <a:ext cx="4379380" cy="29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4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E366-8ADB-92A3-0A24-E594A83E9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AFB580-5FC6-0304-FA29-21EE621B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51" y="2697441"/>
            <a:ext cx="5809744" cy="1048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4BDB0-488C-75C9-14DE-863A9AB7F445}"/>
              </a:ext>
            </a:extLst>
          </p:cNvPr>
          <p:cNvSpPr txBox="1"/>
          <p:nvPr/>
        </p:nvSpPr>
        <p:spPr>
          <a:xfrm>
            <a:off x="1055078" y="2133600"/>
            <a:ext cx="384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Makehouse</a:t>
            </a:r>
            <a:r>
              <a:rPr lang="en-US" altLang="ko-KR" dirty="0"/>
              <a:t>(</a:t>
            </a:r>
            <a:r>
              <a:rPr lang="ko-KR" altLang="en-US" dirty="0"/>
              <a:t>주택준공 실적 수 추이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B0A7A7-7D9B-3F0B-8E18-59417006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943" y="768604"/>
            <a:ext cx="2746180" cy="517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ED222-8FAE-149C-D0F0-3D4ADD71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8B677-897A-2F84-E022-DCE04DDE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5" y="2303816"/>
            <a:ext cx="6154622" cy="1125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BAB36-A858-7623-4341-4849F160CC73}"/>
              </a:ext>
            </a:extLst>
          </p:cNvPr>
          <p:cNvSpPr txBox="1"/>
          <p:nvPr/>
        </p:nvSpPr>
        <p:spPr>
          <a:xfrm>
            <a:off x="768275" y="1705708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New(</a:t>
            </a:r>
            <a:r>
              <a:rPr lang="ko-KR" altLang="en-US" dirty="0"/>
              <a:t>지역별 신규분양 </a:t>
            </a:r>
            <a:r>
              <a:rPr lang="ko-KR" altLang="en-US" dirty="0" err="1"/>
              <a:t>세대수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70F885-6124-3FBD-2319-4E6B0086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238" y="1102926"/>
            <a:ext cx="2764985" cy="42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94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54DA2-4637-30BF-74D7-1902E74E7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F2321-D032-5A87-192F-C0036AE8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86" y="2923925"/>
            <a:ext cx="5922005" cy="101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9167A-8CED-3EFA-93D3-787C3B0325B2}"/>
              </a:ext>
            </a:extLst>
          </p:cNvPr>
          <p:cNvSpPr txBox="1"/>
          <p:nvPr/>
        </p:nvSpPr>
        <p:spPr>
          <a:xfrm>
            <a:off x="497518" y="2332892"/>
            <a:ext cx="315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Unparcell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지역별 미분양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AD9F6E-9013-F309-81AD-9A2FFEBF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19" y="451990"/>
            <a:ext cx="3085900" cy="57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0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BB1C-98AE-C841-879E-C74535D6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5E920-937D-FE9E-8019-46823740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5" y="2592453"/>
            <a:ext cx="6314581" cy="1673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C21168-8E69-897A-47DA-CF14203E2EB1}"/>
              </a:ext>
            </a:extLst>
          </p:cNvPr>
          <p:cNvSpPr txBox="1"/>
          <p:nvPr/>
        </p:nvSpPr>
        <p:spPr>
          <a:xfrm>
            <a:off x="257907" y="2180492"/>
            <a:ext cx="68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Unsold_realestate_year</a:t>
            </a:r>
            <a:r>
              <a:rPr lang="en-US" altLang="ko-KR" dirty="0"/>
              <a:t>(</a:t>
            </a:r>
            <a:r>
              <a:rPr lang="ko-KR" altLang="en-US" dirty="0"/>
              <a:t>지역별</a:t>
            </a:r>
            <a:r>
              <a:rPr lang="en-US" altLang="ko-KR" dirty="0"/>
              <a:t>,</a:t>
            </a:r>
            <a:r>
              <a:rPr lang="ko-KR" altLang="en-US" dirty="0"/>
              <a:t>부문별</a:t>
            </a:r>
            <a:r>
              <a:rPr lang="en-US" altLang="ko-KR" dirty="0"/>
              <a:t>,</a:t>
            </a:r>
            <a:r>
              <a:rPr lang="ko-KR" altLang="en-US" dirty="0"/>
              <a:t>시도별</a:t>
            </a:r>
            <a:r>
              <a:rPr lang="en-US" altLang="ko-KR" dirty="0"/>
              <a:t>,</a:t>
            </a:r>
            <a:r>
              <a:rPr lang="ko-KR" altLang="en-US" dirty="0"/>
              <a:t>규모별 미분양현황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C3E37-607B-0AF4-98F7-6F9C6113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38" y="1065802"/>
            <a:ext cx="4644631" cy="42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45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C43A-87A9-B6FA-3C6E-0E5EEB75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407199-D28B-FBDA-B10C-824DE0DB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0" y="4042156"/>
            <a:ext cx="4212277" cy="2555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353237-D5A8-F275-EF1F-A009E3BECEB3}"/>
              </a:ext>
            </a:extLst>
          </p:cNvPr>
          <p:cNvSpPr txBox="1"/>
          <p:nvPr/>
        </p:nvSpPr>
        <p:spPr>
          <a:xfrm>
            <a:off x="376112" y="3610654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Mf1(</a:t>
            </a:r>
            <a:r>
              <a:rPr lang="ko-KR" altLang="en-US" dirty="0"/>
              <a:t>지역</a:t>
            </a:r>
            <a:r>
              <a:rPr lang="en-US" altLang="ko-KR" dirty="0"/>
              <a:t>,</a:t>
            </a:r>
            <a:r>
              <a:rPr lang="ko-KR" altLang="en-US" dirty="0"/>
              <a:t> 성별에 따른</a:t>
            </a:r>
            <a:r>
              <a:rPr lang="en-US" altLang="ko-KR" dirty="0"/>
              <a:t>, </a:t>
            </a:r>
            <a:r>
              <a:rPr lang="ko-KR" altLang="en-US" dirty="0"/>
              <a:t>취업자 수 추이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5C2B0-91B8-559F-8BDA-4F31767E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945" y="178360"/>
            <a:ext cx="8866967" cy="27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53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9387D-3A47-615E-6593-DA98520AE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4B8432-5010-4548-AA3F-FBBBDDF1C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72" y="2142564"/>
            <a:ext cx="3487442" cy="4636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1E40E-68B5-2DC5-BBF9-FCA34D9B2034}"/>
              </a:ext>
            </a:extLst>
          </p:cNvPr>
          <p:cNvSpPr txBox="1"/>
          <p:nvPr/>
        </p:nvSpPr>
        <p:spPr>
          <a:xfrm>
            <a:off x="732864" y="2277180"/>
            <a:ext cx="445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Ord2(</a:t>
            </a:r>
            <a:r>
              <a:rPr lang="ko-KR" altLang="en-US" dirty="0"/>
              <a:t>지역별 취업자 수 추이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천명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11F735-12E6-EBCC-DBF7-9EC8DCA5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9" y="78635"/>
            <a:ext cx="11686928" cy="19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00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0F2DA-A645-2563-347D-D1A6E2D8B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161071-BE5C-A28C-22C0-CDEF790F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9164"/>
            <a:ext cx="4542290" cy="1922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2D422-8CBC-3957-979B-3D1433006D75}"/>
              </a:ext>
            </a:extLst>
          </p:cNvPr>
          <p:cNvSpPr txBox="1"/>
          <p:nvPr/>
        </p:nvSpPr>
        <p:spPr>
          <a:xfrm>
            <a:off x="5920154" y="2303585"/>
            <a:ext cx="536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Study2(</a:t>
            </a:r>
            <a:r>
              <a:rPr lang="ko-KR" altLang="en-US" dirty="0"/>
              <a:t>시도별 경제활동인구 학력 구성 비율 추이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007599-5DB8-F74F-E8F7-714C3A640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01" y="1457957"/>
            <a:ext cx="5434022" cy="40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41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A444D4-FBCF-4BD8-B010-454D8387EAAB}"/>
              </a:ext>
            </a:extLst>
          </p:cNvPr>
          <p:cNvSpPr txBox="1"/>
          <p:nvPr/>
        </p:nvSpPr>
        <p:spPr>
          <a:xfrm>
            <a:off x="7847529" y="5058383"/>
            <a:ext cx="3411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고우석</a:t>
            </a:r>
            <a:endParaRPr lang="ko-KR" altLang="en-US" sz="28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E5C0C31-CF8C-4351-9A62-37FDE4FABC17}"/>
              </a:ext>
            </a:extLst>
          </p:cNvPr>
          <p:cNvSpPr txBox="1">
            <a:spLocks/>
          </p:cNvSpPr>
          <p:nvPr/>
        </p:nvSpPr>
        <p:spPr>
          <a:xfrm>
            <a:off x="-326012" y="2464232"/>
            <a:ext cx="10988846" cy="1163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취업자 분포에 따른 지방 소멸화 </a:t>
            </a:r>
          </a:p>
        </p:txBody>
      </p:sp>
    </p:spTree>
    <p:extLst>
      <p:ext uri="{BB962C8B-B14F-4D97-AF65-F5344CB8AC3E}">
        <p14:creationId xmlns:p14="http://schemas.microsoft.com/office/powerpoint/2010/main" val="282700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0F599E7-A9B3-4E6C-9A0A-876D5D453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69746"/>
              </p:ext>
            </p:extLst>
          </p:nvPr>
        </p:nvGraphicFramePr>
        <p:xfrm>
          <a:off x="1817451" y="2451371"/>
          <a:ext cx="7417340" cy="341194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708670">
                  <a:extLst>
                    <a:ext uri="{9D8B030D-6E8A-4147-A177-3AD203B41FA5}">
                      <a16:colId xmlns:a16="http://schemas.microsoft.com/office/drawing/2014/main" val="3445659188"/>
                    </a:ext>
                  </a:extLst>
                </a:gridCol>
                <a:gridCol w="3708670">
                  <a:extLst>
                    <a:ext uri="{9D8B030D-6E8A-4147-A177-3AD203B41FA5}">
                      <a16:colId xmlns:a16="http://schemas.microsoft.com/office/drawing/2014/main" val="2401092296"/>
                    </a:ext>
                  </a:extLst>
                </a:gridCol>
              </a:tblGrid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분담 인원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986410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주제선정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5049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1087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명노아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90716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Readme </a:t>
                      </a:r>
                      <a:r>
                        <a:rPr lang="ko-KR" altLang="en-US" dirty="0"/>
                        <a:t>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박희진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01474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PPT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고우석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60930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소주제 분석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70106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86FA1DEF-7D29-4D70-83B7-24097FD1AC7F}"/>
              </a:ext>
            </a:extLst>
          </p:cNvPr>
          <p:cNvSpPr txBox="1">
            <a:spLocks/>
          </p:cNvSpPr>
          <p:nvPr/>
        </p:nvSpPr>
        <p:spPr>
          <a:xfrm>
            <a:off x="-2484336" y="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433435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E46A8-8432-79B6-AD54-C6F4242579C0}"/>
              </a:ext>
            </a:extLst>
          </p:cNvPr>
          <p:cNvSpPr txBox="1"/>
          <p:nvPr/>
        </p:nvSpPr>
        <p:spPr>
          <a:xfrm>
            <a:off x="732693" y="681105"/>
            <a:ext cx="1019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r>
              <a:rPr lang="ko-KR" altLang="en-US" sz="2800" dirty="0"/>
              <a:t>일자리</a:t>
            </a:r>
            <a:r>
              <a:rPr lang="en-US" altLang="ko-KR" sz="2800" dirty="0"/>
              <a:t>,</a:t>
            </a:r>
            <a:r>
              <a:rPr lang="ko-KR" altLang="en-US" sz="2800" dirty="0"/>
              <a:t>취업자 수와 지방소멸의 관계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351330C-046D-4F55-8346-149E1A326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1" y="1184031"/>
            <a:ext cx="10357338" cy="4992932"/>
          </a:xfrm>
        </p:spPr>
      </p:pic>
    </p:spTree>
    <p:extLst>
      <p:ext uri="{BB962C8B-B14F-4D97-AF65-F5344CB8AC3E}">
        <p14:creationId xmlns:p14="http://schemas.microsoft.com/office/powerpoint/2010/main" val="2344023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72672-27B3-4196-8C2D-5BAC5019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998"/>
          </a:xfrm>
        </p:spPr>
        <p:txBody>
          <a:bodyPr>
            <a:normAutofit fontScale="90000"/>
          </a:bodyPr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8B2029-B9F1-4AB5-8C01-2599676B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2" y="216877"/>
            <a:ext cx="11752386" cy="6641123"/>
          </a:xfrm>
        </p:spPr>
      </p:pic>
    </p:spTree>
    <p:extLst>
      <p:ext uri="{BB962C8B-B14F-4D97-AF65-F5344CB8AC3E}">
        <p14:creationId xmlns:p14="http://schemas.microsoft.com/office/powerpoint/2010/main" val="218853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A94025-420A-4567-BC43-D79956E4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598"/>
          </a:xfrm>
        </p:spPr>
        <p:txBody>
          <a:bodyPr/>
          <a:lstStyle/>
          <a:p>
            <a:r>
              <a:rPr lang="ko-KR" altLang="en-US" dirty="0"/>
              <a:t>취업자 비중 지역 분류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9C8FAB6-C66E-47EC-92E8-89BEA377DB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6" y="1614610"/>
            <a:ext cx="4879340" cy="4351338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2031DE-85E1-47D0-BD1A-B7B4B1970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3158"/>
            <a:ext cx="5181600" cy="1354504"/>
          </a:xfrm>
        </p:spPr>
        <p:txBody>
          <a:bodyPr/>
          <a:lstStyle/>
          <a:p>
            <a:r>
              <a:rPr lang="ko-KR" altLang="en-US"/>
              <a:t>서울 경기 지역에 취업자 비중이 집중되어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049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3EC75-78DE-4DE7-B32A-00665A9B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5832"/>
            <a:ext cx="10515600" cy="52582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대졸자 이상 시도별 취업자 수</a:t>
            </a:r>
            <a:r>
              <a:rPr lang="en-US" altLang="ko-KR" dirty="0"/>
              <a:t>(</a:t>
            </a:r>
            <a:r>
              <a:rPr lang="ko-KR" altLang="en-US" dirty="0"/>
              <a:t>시점분류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443FDA0-D09F-4117-A67F-4D61B5A072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1" y="939487"/>
            <a:ext cx="11318014" cy="5752681"/>
          </a:xfrm>
        </p:spPr>
      </p:pic>
    </p:spTree>
    <p:extLst>
      <p:ext uri="{BB962C8B-B14F-4D97-AF65-F5344CB8AC3E}">
        <p14:creationId xmlns:p14="http://schemas.microsoft.com/office/powerpoint/2010/main" val="482091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D77D05-E9A8-4694-BF24-B102B5FB7F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8AB3D51-6498-4ADD-BC41-B88CFCC678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9" y="914400"/>
            <a:ext cx="11822722" cy="5756031"/>
          </a:xfr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8BEE18FD-DD64-463E-8B53-9C844CDD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677"/>
            <a:ext cx="10515600" cy="685801"/>
          </a:xfrm>
        </p:spPr>
        <p:txBody>
          <a:bodyPr>
            <a:normAutofit/>
          </a:bodyPr>
          <a:lstStyle/>
          <a:p>
            <a:r>
              <a:rPr lang="ko-KR" altLang="en-US" dirty="0"/>
              <a:t>고졸자 시도별 취업자 수</a:t>
            </a:r>
            <a:r>
              <a:rPr lang="en-US" altLang="ko-KR" dirty="0"/>
              <a:t>(</a:t>
            </a:r>
            <a:r>
              <a:rPr lang="ko-KR" altLang="en-US" dirty="0"/>
              <a:t>시점분류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525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D52-C9F8-4F9B-AD03-752FD0BA5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고졸자와 대졸자 취업자 수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7EE9E7-B0DA-4D62-B42A-CC96D1097B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대졸자와 고졸자 대부분이 서울 경기에 집중</a:t>
            </a:r>
            <a:r>
              <a:rPr lang="en-US" altLang="ko-KR" dirty="0"/>
              <a:t>, </a:t>
            </a:r>
            <a:r>
              <a:rPr lang="ko-KR" altLang="en-US" dirty="0"/>
              <a:t>세종은  </a:t>
            </a:r>
            <a:r>
              <a:rPr lang="en-US" altLang="ko-KR" dirty="0"/>
              <a:t>2017</a:t>
            </a:r>
            <a:r>
              <a:rPr lang="ko-KR" altLang="en-US" dirty="0"/>
              <a:t>년 자료부터 나타나기 시작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양질의 일자리를 찾아 수도권으로 취업하는 이들의 비중이 많은 것으로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2017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64EA7-5418-4960-A0DF-825870AD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B062E0-7BC0-433D-9B7D-9B376A9E53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0" y="205154"/>
            <a:ext cx="11652738" cy="6330461"/>
          </a:xfrm>
        </p:spPr>
      </p:pic>
    </p:spTree>
    <p:extLst>
      <p:ext uri="{BB962C8B-B14F-4D97-AF65-F5344CB8AC3E}">
        <p14:creationId xmlns:p14="http://schemas.microsoft.com/office/powerpoint/2010/main" val="2434378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EB42-B736-4CE1-8F27-B0A64A66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712C0B-B9A2-45DE-851D-AFAD505EE6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6" y="137746"/>
            <a:ext cx="11828584" cy="6582508"/>
          </a:xfrm>
        </p:spPr>
      </p:pic>
    </p:spTree>
    <p:extLst>
      <p:ext uri="{BB962C8B-B14F-4D97-AF65-F5344CB8AC3E}">
        <p14:creationId xmlns:p14="http://schemas.microsoft.com/office/powerpoint/2010/main" val="926584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4C2899-9191-466E-9187-E1B7256D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8" y="648166"/>
            <a:ext cx="8183719" cy="2599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D08F5-27B1-4ACE-AF6F-9DF109E8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38" y="3610430"/>
            <a:ext cx="7686449" cy="23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08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D4FA3-AB26-4B54-9EDB-8CF5859D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77" y="417879"/>
            <a:ext cx="10515600" cy="49652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성별에 따른 시도별 취업자 수 </a:t>
            </a:r>
            <a:r>
              <a:rPr lang="en-US" altLang="ko-KR" dirty="0"/>
              <a:t>(2013</a:t>
            </a:r>
            <a:r>
              <a:rPr lang="ko-KR" altLang="en-US" dirty="0"/>
              <a:t>년</a:t>
            </a:r>
            <a:r>
              <a:rPr lang="en-US" altLang="ko-KR" dirty="0"/>
              <a:t>,2023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2D510DC-B217-4E9F-848E-BA2FBA991F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" y="1195754"/>
            <a:ext cx="11717215" cy="5715000"/>
          </a:xfrm>
        </p:spPr>
      </p:pic>
    </p:spTree>
    <p:extLst>
      <p:ext uri="{BB962C8B-B14F-4D97-AF65-F5344CB8AC3E}">
        <p14:creationId xmlns:p14="http://schemas.microsoft.com/office/powerpoint/2010/main" val="83291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6FA1DEF-7D29-4D70-83B7-24097FD1AC7F}"/>
              </a:ext>
            </a:extLst>
          </p:cNvPr>
          <p:cNvSpPr txBox="1">
            <a:spLocks/>
          </p:cNvSpPr>
          <p:nvPr/>
        </p:nvSpPr>
        <p:spPr>
          <a:xfrm>
            <a:off x="766864" y="274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C56D93-8F01-43E4-9E88-2C44ED75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86" y="2043795"/>
            <a:ext cx="3702240" cy="4076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C7E9BE-70C7-4274-9859-27FF79A4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291" y="2043795"/>
            <a:ext cx="3664138" cy="4115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830C72-EBC0-47AC-A2B1-4172FD3E0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794" y="2094597"/>
            <a:ext cx="3695890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7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FC533-AF3C-4BE9-98C0-CD461FA3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BE69C1-A38C-4349-980E-1931597BAF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DFBF0E70-5A7C-4625-8276-5F9CCB7CD7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708"/>
            <a:ext cx="11922369" cy="6494584"/>
          </a:xfrm>
        </p:spPr>
      </p:pic>
    </p:spTree>
    <p:extLst>
      <p:ext uri="{BB962C8B-B14F-4D97-AF65-F5344CB8AC3E}">
        <p14:creationId xmlns:p14="http://schemas.microsoft.com/office/powerpoint/2010/main" val="3001824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CEA9F-94DD-4EE6-9D30-C0DEA31E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성별에 따른 시도별 취업자 수 </a:t>
            </a:r>
            <a:r>
              <a:rPr lang="en-US" altLang="ko-KR" dirty="0"/>
              <a:t>(2013</a:t>
            </a:r>
            <a:r>
              <a:rPr lang="ko-KR" altLang="en-US" dirty="0"/>
              <a:t>년</a:t>
            </a:r>
            <a:r>
              <a:rPr lang="en-US" altLang="ko-KR" dirty="0"/>
              <a:t>,2023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473A4-1C52-4BD6-A8DD-4A08EB5AE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008000"/>
                </a:highlight>
              </a:rPr>
              <a:t>일단 여성보다 남성 취업자 수가 더 높았고 가장 많은 취업자 비중을 가지고 있는 서울 경기가 성비 차이가 심한 것으로 보인다</a:t>
            </a:r>
            <a:r>
              <a:rPr lang="en-US" altLang="ko-KR" dirty="0">
                <a:highlight>
                  <a:srgbClr val="008000"/>
                </a:highlight>
              </a:rPr>
              <a:t>.</a:t>
            </a:r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F12B145-A783-42F0-B685-B4DC282C51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97" y="1248508"/>
            <a:ext cx="5457157" cy="4928455"/>
          </a:xfrm>
        </p:spPr>
      </p:pic>
    </p:spTree>
    <p:extLst>
      <p:ext uri="{BB962C8B-B14F-4D97-AF65-F5344CB8AC3E}">
        <p14:creationId xmlns:p14="http://schemas.microsoft.com/office/powerpoint/2010/main" val="1528411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971D8-17DE-4130-989F-D4B23930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513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수도권에 취업자가 집중되는 이유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EDC209-25FF-4B6D-A054-8A4C29D7A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4963"/>
            <a:ext cx="5181600" cy="4351338"/>
          </a:xfrm>
        </p:spPr>
        <p:txBody>
          <a:bodyPr/>
          <a:lstStyle/>
          <a:p>
            <a:r>
              <a:rPr lang="ko-KR" altLang="en-US" dirty="0"/>
              <a:t>양질의 일자리 문제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수도권에 다수가 선호하는 일자리가 집중된다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5E2B29A-9D4B-4474-B54C-4827F34006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1" y="1342292"/>
            <a:ext cx="5474677" cy="4834671"/>
          </a:xfrm>
        </p:spPr>
      </p:pic>
    </p:spTree>
    <p:extLst>
      <p:ext uri="{BB962C8B-B14F-4D97-AF65-F5344CB8AC3E}">
        <p14:creationId xmlns:p14="http://schemas.microsoft.com/office/powerpoint/2010/main" val="3090403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38E76-786A-4987-AD75-C3C2F1C45575}"/>
              </a:ext>
            </a:extLst>
          </p:cNvPr>
          <p:cNvSpPr txBox="1"/>
          <p:nvPr/>
        </p:nvSpPr>
        <p:spPr>
          <a:xfrm>
            <a:off x="7847529" y="5058383"/>
            <a:ext cx="3411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박희진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707A6F6-FAFE-4D70-B061-59AD8A9D64B8}"/>
              </a:ext>
            </a:extLst>
          </p:cNvPr>
          <p:cNvSpPr txBox="1">
            <a:spLocks/>
          </p:cNvSpPr>
          <p:nvPr/>
        </p:nvSpPr>
        <p:spPr>
          <a:xfrm>
            <a:off x="-326012" y="2695710"/>
            <a:ext cx="10771869" cy="93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지방 소멸화로 인한 미분양 증감</a:t>
            </a:r>
          </a:p>
        </p:txBody>
      </p:sp>
    </p:spTree>
    <p:extLst>
      <p:ext uri="{BB962C8B-B14F-4D97-AF65-F5344CB8AC3E}">
        <p14:creationId xmlns:p14="http://schemas.microsoft.com/office/powerpoint/2010/main" val="2229633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10F0CF6-56B8-4180-8171-057BBC9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25" y="998591"/>
            <a:ext cx="10941612" cy="55501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63E55C-87B8-47A3-8F0E-E6C5B023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96" y="3708112"/>
            <a:ext cx="4919092" cy="97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2930F-EC70-42A6-ADDD-BD5BF3607D86}"/>
              </a:ext>
            </a:extLst>
          </p:cNvPr>
          <p:cNvSpPr txBox="1"/>
          <p:nvPr/>
        </p:nvSpPr>
        <p:spPr>
          <a:xfrm>
            <a:off x="4855363" y="1806755"/>
            <a:ext cx="20046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년도 </a:t>
            </a:r>
            <a:r>
              <a:rPr lang="en-US" altLang="ko-KR" sz="1050" dirty="0"/>
              <a:t>- </a:t>
            </a:r>
            <a:r>
              <a:rPr lang="ko-KR" altLang="en-US" sz="1050" dirty="0" err="1"/>
              <a:t>기본키</a:t>
            </a:r>
            <a:endParaRPr lang="en-US" altLang="ko-KR" sz="1050" dirty="0"/>
          </a:p>
          <a:p>
            <a:r>
              <a:rPr lang="ko-KR" altLang="en-US" sz="1050" dirty="0"/>
              <a:t>년도에 따른 지역 인구 수</a:t>
            </a:r>
            <a:endParaRPr lang="en-US" altLang="ko-KR" sz="1050" dirty="0"/>
          </a:p>
          <a:p>
            <a:r>
              <a:rPr lang="ko-KR" altLang="en-US" sz="1050" dirty="0"/>
              <a:t>년도에 따른 지역 밀도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026993-9050-40CF-9193-8898A89F8300}"/>
              </a:ext>
            </a:extLst>
          </p:cNvPr>
          <p:cNvSpPr/>
          <p:nvPr/>
        </p:nvSpPr>
        <p:spPr>
          <a:xfrm>
            <a:off x="3481753" y="4335969"/>
            <a:ext cx="5709139" cy="1858108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01D0397-3FE7-4DBE-A38B-BA4B77CB75C5}"/>
              </a:ext>
            </a:extLst>
          </p:cNvPr>
          <p:cNvCxnSpPr>
            <a:stCxn id="6" idx="1"/>
          </p:cNvCxnSpPr>
          <p:nvPr/>
        </p:nvCxnSpPr>
        <p:spPr>
          <a:xfrm rot="5400000" flipH="1" flipV="1">
            <a:off x="4405576" y="3480368"/>
            <a:ext cx="1039977" cy="12154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08A536-0652-4868-AC64-59F77A50CDE0}"/>
              </a:ext>
            </a:extLst>
          </p:cNvPr>
          <p:cNvSpPr txBox="1"/>
          <p:nvPr/>
        </p:nvSpPr>
        <p:spPr>
          <a:xfrm>
            <a:off x="3843052" y="3496685"/>
            <a:ext cx="750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통합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D70E57-1BC0-4956-9553-F829144DE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42" y="278782"/>
            <a:ext cx="5383764" cy="22213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957A60-19A9-4E7B-947E-0113FCB102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t="-12334" b="1"/>
          <a:stretch/>
        </p:blipFill>
        <p:spPr>
          <a:xfrm>
            <a:off x="704359" y="648875"/>
            <a:ext cx="4886860" cy="6942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9519D6-EA37-49C0-90E7-A8A0DB94EB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t="4042" b="-1"/>
          <a:stretch/>
        </p:blipFill>
        <p:spPr>
          <a:xfrm>
            <a:off x="6893642" y="2448193"/>
            <a:ext cx="4678315" cy="487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85925A-2E77-464C-9E7F-93886A13D940}"/>
              </a:ext>
            </a:extLst>
          </p:cNvPr>
          <p:cNvSpPr txBox="1"/>
          <p:nvPr/>
        </p:nvSpPr>
        <p:spPr>
          <a:xfrm>
            <a:off x="3147789" y="2494403"/>
            <a:ext cx="2004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년도</a:t>
            </a:r>
            <a:endParaRPr lang="en-US" altLang="ko-KR" sz="1050" dirty="0"/>
          </a:p>
          <a:p>
            <a:r>
              <a:rPr lang="ko-KR" altLang="en-US" sz="1050" dirty="0"/>
              <a:t>지역</a:t>
            </a:r>
            <a:endParaRPr lang="en-US" altLang="ko-KR" sz="1050" dirty="0"/>
          </a:p>
          <a:p>
            <a:r>
              <a:rPr lang="ko-KR" altLang="en-US" sz="1050" dirty="0"/>
              <a:t>인구 수</a:t>
            </a:r>
            <a:endParaRPr lang="en-US" altLang="ko-KR" sz="1050" dirty="0"/>
          </a:p>
          <a:p>
            <a:r>
              <a:rPr lang="ko-KR" altLang="en-US" sz="1050" dirty="0"/>
              <a:t>지역 밀도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3E202B-E2F0-451B-B54D-D39B1C3D3208}"/>
              </a:ext>
            </a:extLst>
          </p:cNvPr>
          <p:cNvSpPr txBox="1"/>
          <p:nvPr/>
        </p:nvSpPr>
        <p:spPr>
          <a:xfrm>
            <a:off x="6778661" y="3080139"/>
            <a:ext cx="200464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년도</a:t>
            </a:r>
            <a:endParaRPr lang="en-US" altLang="ko-KR" sz="1050" dirty="0"/>
          </a:p>
          <a:p>
            <a:r>
              <a:rPr lang="ko-KR" altLang="en-US" sz="1050" dirty="0"/>
              <a:t>지역</a:t>
            </a:r>
            <a:endParaRPr lang="en-US" altLang="ko-KR" sz="1050" dirty="0"/>
          </a:p>
          <a:p>
            <a:r>
              <a:rPr lang="ko-KR" altLang="en-US" sz="1050" dirty="0"/>
              <a:t>미분양수</a:t>
            </a:r>
            <a:endParaRPr lang="en-US" altLang="ko-KR" sz="1050" dirty="0"/>
          </a:p>
          <a:p>
            <a:r>
              <a:rPr lang="ko-KR" altLang="en-US" sz="1050" dirty="0"/>
              <a:t>신규분양자수</a:t>
            </a:r>
            <a:endParaRPr lang="en-US" altLang="ko-KR" sz="1050" dirty="0"/>
          </a:p>
          <a:p>
            <a:r>
              <a:rPr lang="ko-KR" altLang="en-US" sz="1050" dirty="0" err="1"/>
              <a:t>주택준공수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066740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BC2667-D4A3-43BC-AD81-E655FEB3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6" y="2099827"/>
            <a:ext cx="2324219" cy="3372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CD478-5D7C-49FE-83B3-04D915684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77" y="2099827"/>
            <a:ext cx="2324219" cy="3429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519C11-9841-456F-A6F4-40D4785CE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473" y="2099827"/>
            <a:ext cx="2292468" cy="3435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739C00-6D16-4089-8C8B-B39FE1F7E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57" y="2099827"/>
            <a:ext cx="2311519" cy="3416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9D81F1-DE14-4EBB-933C-ABBB032AC8B3}"/>
              </a:ext>
            </a:extLst>
          </p:cNvPr>
          <p:cNvSpPr txBox="1"/>
          <p:nvPr/>
        </p:nvSpPr>
        <p:spPr>
          <a:xfrm>
            <a:off x="700616" y="1201484"/>
            <a:ext cx="777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 미분양 수</a:t>
            </a:r>
          </a:p>
        </p:txBody>
      </p:sp>
    </p:spTree>
    <p:extLst>
      <p:ext uri="{BB962C8B-B14F-4D97-AF65-F5344CB8AC3E}">
        <p14:creationId xmlns:p14="http://schemas.microsoft.com/office/powerpoint/2010/main" val="274084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57D0E9-47A3-4387-870A-F25E21BF8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4" y="810638"/>
            <a:ext cx="10630538" cy="55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6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46FAD7-5115-42D7-9EAD-B019F6F43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75" y="993589"/>
            <a:ext cx="3290942" cy="1425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33891B-F573-4CC5-9BEA-3032A4866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/>
          <a:stretch/>
        </p:blipFill>
        <p:spPr>
          <a:xfrm>
            <a:off x="1347400" y="3386276"/>
            <a:ext cx="3032496" cy="11537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78AADD-7DA0-4F5F-846F-A66F86A3C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97" y="3317488"/>
            <a:ext cx="3071040" cy="12079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812BC9-3B18-4563-A6A0-D78D9ED3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00" y="4813466"/>
            <a:ext cx="3005254" cy="11321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453E51-B686-40B4-A0B6-2E8663795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897" y="4784345"/>
            <a:ext cx="3149571" cy="11612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FA519B-0F55-4B15-B1BA-A1E5F6CF7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054" y="198400"/>
            <a:ext cx="2076557" cy="295290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AAD7A1-613D-4708-AC51-B909629F4994}"/>
              </a:ext>
            </a:extLst>
          </p:cNvPr>
          <p:cNvSpPr/>
          <p:nvPr/>
        </p:nvSpPr>
        <p:spPr>
          <a:xfrm>
            <a:off x="7305212" y="5156510"/>
            <a:ext cx="2294256" cy="229529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BB07F1-8A48-416C-BDE4-808931851A99}"/>
              </a:ext>
            </a:extLst>
          </p:cNvPr>
          <p:cNvSpPr/>
          <p:nvPr/>
        </p:nvSpPr>
        <p:spPr>
          <a:xfrm>
            <a:off x="2085277" y="3691958"/>
            <a:ext cx="2224669" cy="229529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016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E1E492-FF59-4B25-B814-574D6F20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7" y="669073"/>
            <a:ext cx="10606512" cy="54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43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0646-1BC1-0546-583B-C8DD92E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E39FE-F237-6C55-EE42-BC645DEE9D02}"/>
              </a:ext>
            </a:extLst>
          </p:cNvPr>
          <p:cNvSpPr txBox="1"/>
          <p:nvPr/>
        </p:nvSpPr>
        <p:spPr>
          <a:xfrm>
            <a:off x="3159369" y="26201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희진님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01B83-607C-4382-9185-907C8686F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42" y="918967"/>
            <a:ext cx="9683515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2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D0B3C1-4DC2-46E6-ACCA-8D100692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042" y="1434304"/>
            <a:ext cx="5600700" cy="4524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0CBEFB-6EF6-4922-8A9D-75777CE7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98" y="1573746"/>
            <a:ext cx="4638849" cy="45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94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0646-1BC1-0546-583B-C8DD92E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017120-FDB4-418E-8A6B-4B858B07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86" y="3245855"/>
            <a:ext cx="3920071" cy="1303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0A0FD6-BC10-4222-8868-35201E4F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33" y="3210126"/>
            <a:ext cx="3821050" cy="12343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8D4916-0A1C-4156-8B5C-FC274517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44" y="5008254"/>
            <a:ext cx="3740587" cy="12438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0D5721-A49A-46EF-B991-EA54F6902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731" y="4961155"/>
            <a:ext cx="4070524" cy="13056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AF349-AC6D-4AEE-8B46-06AABC812D25}"/>
              </a:ext>
            </a:extLst>
          </p:cNvPr>
          <p:cNvSpPr/>
          <p:nvPr/>
        </p:nvSpPr>
        <p:spPr>
          <a:xfrm>
            <a:off x="2059337" y="3668142"/>
            <a:ext cx="2772067" cy="209950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184A3E-2884-4B07-BCA2-D2260993AB49}"/>
              </a:ext>
            </a:extLst>
          </p:cNvPr>
          <p:cNvSpPr/>
          <p:nvPr/>
        </p:nvSpPr>
        <p:spPr>
          <a:xfrm>
            <a:off x="7296061" y="3636522"/>
            <a:ext cx="2772067" cy="209950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92735-68D1-487C-B587-E1F4578E4B31}"/>
              </a:ext>
            </a:extLst>
          </p:cNvPr>
          <p:cNvSpPr/>
          <p:nvPr/>
        </p:nvSpPr>
        <p:spPr>
          <a:xfrm>
            <a:off x="7360911" y="5388628"/>
            <a:ext cx="2772067" cy="209950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4A119A-3109-48C5-8DA0-40CDBF9D0233}"/>
              </a:ext>
            </a:extLst>
          </p:cNvPr>
          <p:cNvSpPr/>
          <p:nvPr/>
        </p:nvSpPr>
        <p:spPr>
          <a:xfrm>
            <a:off x="2030152" y="5400383"/>
            <a:ext cx="2772067" cy="209950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2793EA-C366-4918-9F38-5687F5B2A8F2}"/>
              </a:ext>
            </a:extLst>
          </p:cNvPr>
          <p:cNvSpPr/>
          <p:nvPr/>
        </p:nvSpPr>
        <p:spPr>
          <a:xfrm>
            <a:off x="2011617" y="4185614"/>
            <a:ext cx="2819787" cy="258865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3A35DE-7334-43DB-BFC1-E49A4C3C603F}"/>
              </a:ext>
            </a:extLst>
          </p:cNvPr>
          <p:cNvSpPr/>
          <p:nvPr/>
        </p:nvSpPr>
        <p:spPr>
          <a:xfrm>
            <a:off x="7272200" y="4143435"/>
            <a:ext cx="2819787" cy="258865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533530-BA2B-416A-B673-E8D7EBEC2934}"/>
              </a:ext>
            </a:extLst>
          </p:cNvPr>
          <p:cNvSpPr/>
          <p:nvPr/>
        </p:nvSpPr>
        <p:spPr>
          <a:xfrm>
            <a:off x="7296061" y="5896618"/>
            <a:ext cx="2963377" cy="26423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18A49D-BABD-4B0F-9117-2AA9CB51C8EA}"/>
              </a:ext>
            </a:extLst>
          </p:cNvPr>
          <p:cNvSpPr/>
          <p:nvPr/>
        </p:nvSpPr>
        <p:spPr>
          <a:xfrm>
            <a:off x="2030152" y="5896618"/>
            <a:ext cx="2871979" cy="26423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1E3F09-51E7-4491-99A8-9F2A6AAB7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544" y="219665"/>
            <a:ext cx="2197213" cy="28830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602B156-6B3A-4934-9A80-F3354FE82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0913" y="906141"/>
            <a:ext cx="3570667" cy="145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2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0646-1BC1-0546-583B-C8DD92E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E39FE-F237-6C55-EE42-BC645DEE9D02}"/>
              </a:ext>
            </a:extLst>
          </p:cNvPr>
          <p:cNvSpPr txBox="1"/>
          <p:nvPr/>
        </p:nvSpPr>
        <p:spPr>
          <a:xfrm>
            <a:off x="3159369" y="26201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희진님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B583E-C5F3-4E4C-9968-149095CB4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08" y="762073"/>
            <a:ext cx="10830088" cy="55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86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0646-1BC1-0546-583B-C8DD92E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E39FE-F237-6C55-EE42-BC645DEE9D02}"/>
              </a:ext>
            </a:extLst>
          </p:cNvPr>
          <p:cNvSpPr txBox="1"/>
          <p:nvPr/>
        </p:nvSpPr>
        <p:spPr>
          <a:xfrm>
            <a:off x="830094" y="2083368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결론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ko-KR" altLang="en-US" sz="2400" dirty="0"/>
              <a:t>준공수가 늘어난 것도 아닌데 미분양수가 수도권 대비</a:t>
            </a:r>
            <a:r>
              <a:rPr lang="en-US" altLang="ko-KR" sz="2400" dirty="0"/>
              <a:t> </a:t>
            </a:r>
            <a:r>
              <a:rPr lang="ko-KR" altLang="en-US" sz="2400" dirty="0"/>
              <a:t>지방이 매우 많다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3188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A444D4-FBCF-4BD8-B010-454D8387EAAB}"/>
              </a:ext>
            </a:extLst>
          </p:cNvPr>
          <p:cNvSpPr txBox="1"/>
          <p:nvPr/>
        </p:nvSpPr>
        <p:spPr>
          <a:xfrm>
            <a:off x="7847529" y="5058383"/>
            <a:ext cx="3411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명노아</a:t>
            </a:r>
            <a:endParaRPr lang="ko-KR" altLang="en-US" sz="28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E5C0C31-CF8C-4351-9A62-37FDE4FABC17}"/>
              </a:ext>
            </a:extLst>
          </p:cNvPr>
          <p:cNvSpPr txBox="1">
            <a:spLocks/>
          </p:cNvSpPr>
          <p:nvPr/>
        </p:nvSpPr>
        <p:spPr>
          <a:xfrm>
            <a:off x="-326012" y="2695710"/>
            <a:ext cx="10771869" cy="93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지방 소멸화로 인한 사교육 증감</a:t>
            </a:r>
          </a:p>
        </p:txBody>
      </p:sp>
    </p:spTree>
    <p:extLst>
      <p:ext uri="{BB962C8B-B14F-4D97-AF65-F5344CB8AC3E}">
        <p14:creationId xmlns:p14="http://schemas.microsoft.com/office/powerpoint/2010/main" val="649442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5E57-A8A4-70DC-3A93-A3AF049B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C52FA8-8C0D-9FF7-46B7-E29EF4D7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10" y="1086868"/>
            <a:ext cx="10779669" cy="4807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3B21A-A1A2-FF07-4DC4-7F5ECF36CFFD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5919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19A62-69C9-F8A0-BDDD-973FD71B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6DE40F-E1F3-A5A5-DB11-3105D103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18" y="183581"/>
            <a:ext cx="6979147" cy="6235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78429-97AD-4F2E-0778-CDAFF2958B45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6819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B8FF-F682-E715-D507-86D20A858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792234-B080-2B0C-2A23-234F2F45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916777"/>
            <a:ext cx="4143375" cy="3905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5DC11B-EC20-FB87-5D36-9A892FD28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032" y="1042248"/>
            <a:ext cx="4305300" cy="390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83F11-0FD1-EE7F-1B9A-12BE3CF48FEB}"/>
              </a:ext>
            </a:extLst>
          </p:cNvPr>
          <p:cNvSpPr txBox="1"/>
          <p:nvPr/>
        </p:nvSpPr>
        <p:spPr>
          <a:xfrm>
            <a:off x="4437984" y="5057735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인구 이동과 관계가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FD5C1-FD7F-5660-A717-C3E1B5313881}"/>
              </a:ext>
            </a:extLst>
          </p:cNvPr>
          <p:cNvSpPr txBox="1"/>
          <p:nvPr/>
        </p:nvSpPr>
        <p:spPr>
          <a:xfrm>
            <a:off x="6096000" y="5537304"/>
            <a:ext cx="1468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코로나 때문 아니야</a:t>
            </a:r>
            <a:r>
              <a:rPr lang="en-US" altLang="ko-KR" sz="1050" dirty="0"/>
              <a:t>? 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C47A2-0CD1-8271-4178-5D899DF450AE}"/>
              </a:ext>
            </a:extLst>
          </p:cNvPr>
          <p:cNvSpPr txBox="1"/>
          <p:nvPr/>
        </p:nvSpPr>
        <p:spPr>
          <a:xfrm>
            <a:off x="5956379" y="5791220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좀 조용히 해봐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9BB41-F3B4-E2E8-7FD0-378C31A29E87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2864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54A8-BBA2-EDD5-77E3-F4BD49AD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22C4E0-B6A4-D01C-6AA9-228A1FD51626}"/>
              </a:ext>
            </a:extLst>
          </p:cNvPr>
          <p:cNvSpPr txBox="1"/>
          <p:nvPr/>
        </p:nvSpPr>
        <p:spPr>
          <a:xfrm>
            <a:off x="612250" y="97006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관계가</a:t>
            </a:r>
            <a:r>
              <a:rPr lang="en-US" altLang="ko-KR" dirty="0"/>
              <a:t>…</a:t>
            </a:r>
            <a:r>
              <a:rPr lang="ko-KR" altLang="en-US" dirty="0"/>
              <a:t>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ADE45-69DD-A932-E3BC-AF4FF9DC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66" y="2073173"/>
            <a:ext cx="5245370" cy="787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2BD2D7-8A98-92DA-2C02-AB9EAAB4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6" y="3194071"/>
            <a:ext cx="5429529" cy="1606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960A3E-6155-DB3B-7F5D-FD0E482AB56E}"/>
              </a:ext>
            </a:extLst>
          </p:cNvPr>
          <p:cNvSpPr txBox="1"/>
          <p:nvPr/>
        </p:nvSpPr>
        <p:spPr>
          <a:xfrm>
            <a:off x="6933537" y="2234317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상호연관성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디지털 학습의 확산 증가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03F5B8-DF1C-DBBF-8EB8-978A37BA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6" y="4909336"/>
            <a:ext cx="5353325" cy="16510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05C62-33F4-BB39-17EE-9BD7D8F5D9EE}"/>
              </a:ext>
            </a:extLst>
          </p:cNvPr>
          <p:cNvSpPr/>
          <p:nvPr/>
        </p:nvSpPr>
        <p:spPr>
          <a:xfrm>
            <a:off x="4301655" y="5359179"/>
            <a:ext cx="1789735" cy="262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B64D27-0362-DB29-D79E-D0616A8DB59B}"/>
              </a:ext>
            </a:extLst>
          </p:cNvPr>
          <p:cNvSpPr/>
          <p:nvPr/>
        </p:nvSpPr>
        <p:spPr>
          <a:xfrm>
            <a:off x="3738437" y="3463196"/>
            <a:ext cx="1891086" cy="262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99DF-4239-9F23-E71F-D2A9B2D7348E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764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F4856-E169-8202-A3E7-6FB2339C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E5912D-1F5C-CC7F-B9E6-BA276476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0311"/>
            <a:ext cx="5353050" cy="4314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97D8E-4003-95A3-6611-D61910E902FD}"/>
              </a:ext>
            </a:extLst>
          </p:cNvPr>
          <p:cNvSpPr txBox="1"/>
          <p:nvPr/>
        </p:nvSpPr>
        <p:spPr>
          <a:xfrm>
            <a:off x="742950" y="1877935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인구수를 고려하지 않은 사교육 참여율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580C4-E329-C9DE-925D-E655839308C4}"/>
              </a:ext>
            </a:extLst>
          </p:cNvPr>
          <p:cNvSpPr txBox="1"/>
          <p:nvPr/>
        </p:nvSpPr>
        <p:spPr>
          <a:xfrm>
            <a:off x="742950" y="2755807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언뜻 보기에는 서울이 </a:t>
            </a:r>
            <a:r>
              <a:rPr lang="ko-KR" altLang="en-US" dirty="0" err="1"/>
              <a:t>높아보이지만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과연 그럴까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C9E80-85F8-E73B-FDCD-B099C40EBDE1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2439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C809-148C-97AA-2C9A-4A3E3B1AD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5F27A5B-9700-761D-2BCA-E64C39D8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270" y="846951"/>
            <a:ext cx="5200650" cy="4448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6B1CB-638C-BF2E-0F32-AD8F4BA63CAC}"/>
              </a:ext>
            </a:extLst>
          </p:cNvPr>
          <p:cNvSpPr txBox="1"/>
          <p:nvPr/>
        </p:nvSpPr>
        <p:spPr>
          <a:xfrm>
            <a:off x="973168" y="2701706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</a:t>
            </a:r>
            <a:r>
              <a:rPr lang="en-US" altLang="ko-KR" dirty="0"/>
              <a:t>/</a:t>
            </a:r>
            <a:r>
              <a:rPr lang="ko-KR" altLang="en-US" dirty="0"/>
              <a:t>광역시 인구 비율 계산 후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C226D-4F22-98E8-7FA8-7D1E8772C382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506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742CAAC-38A8-4571-98BB-78F66489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6" y="2032283"/>
            <a:ext cx="5994708" cy="330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393FDF-2221-45F2-9FBC-6FF69049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66" y="3031491"/>
            <a:ext cx="6242371" cy="901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AB62A0-8CA2-4F8B-A41B-521150F8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66" y="4675740"/>
            <a:ext cx="6318575" cy="6032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D7D9AF-79A4-46D6-9A48-E55ED142886D}"/>
              </a:ext>
            </a:extLst>
          </p:cNvPr>
          <p:cNvSpPr/>
          <p:nvPr/>
        </p:nvSpPr>
        <p:spPr>
          <a:xfrm>
            <a:off x="2891737" y="2032283"/>
            <a:ext cx="318052" cy="330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B16E60-4A77-4EF3-9479-C25EE12951B0}"/>
              </a:ext>
            </a:extLst>
          </p:cNvPr>
          <p:cNvSpPr/>
          <p:nvPr/>
        </p:nvSpPr>
        <p:spPr>
          <a:xfrm>
            <a:off x="4419713" y="2032282"/>
            <a:ext cx="777902" cy="330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31FC2E-CD11-4FEF-80AE-2DEE534B0F76}"/>
              </a:ext>
            </a:extLst>
          </p:cNvPr>
          <p:cNvSpPr/>
          <p:nvPr/>
        </p:nvSpPr>
        <p:spPr>
          <a:xfrm>
            <a:off x="6167235" y="4677808"/>
            <a:ext cx="777902" cy="330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5870E-DC28-4155-BBEB-53BBB3949985}"/>
              </a:ext>
            </a:extLst>
          </p:cNvPr>
          <p:cNvSpPr/>
          <p:nvPr/>
        </p:nvSpPr>
        <p:spPr>
          <a:xfrm>
            <a:off x="3046049" y="3608432"/>
            <a:ext cx="1928930" cy="330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32177CD-3742-4DB5-B500-2668075C591C}"/>
              </a:ext>
            </a:extLst>
          </p:cNvPr>
          <p:cNvSpPr/>
          <p:nvPr/>
        </p:nvSpPr>
        <p:spPr>
          <a:xfrm>
            <a:off x="7090026" y="2032282"/>
            <a:ext cx="1423283" cy="33021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13F101A-99F9-45DF-89D7-8B1AC2BA6315}"/>
              </a:ext>
            </a:extLst>
          </p:cNvPr>
          <p:cNvSpPr/>
          <p:nvPr/>
        </p:nvSpPr>
        <p:spPr>
          <a:xfrm>
            <a:off x="7090026" y="3443323"/>
            <a:ext cx="1423283" cy="33021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D6FF59E-47B1-4CB5-B282-702D4FB7F245}"/>
              </a:ext>
            </a:extLst>
          </p:cNvPr>
          <p:cNvSpPr/>
          <p:nvPr/>
        </p:nvSpPr>
        <p:spPr>
          <a:xfrm>
            <a:off x="7090026" y="4812271"/>
            <a:ext cx="1423283" cy="33021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9C303-0C1A-4816-8182-3C2143FB952D}"/>
              </a:ext>
            </a:extLst>
          </p:cNvPr>
          <p:cNvSpPr txBox="1"/>
          <p:nvPr/>
        </p:nvSpPr>
        <p:spPr>
          <a:xfrm>
            <a:off x="8658198" y="342376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부동산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2D245-57FF-4EBE-A1B2-5910337DD1A1}"/>
              </a:ext>
            </a:extLst>
          </p:cNvPr>
          <p:cNvSpPr txBox="1"/>
          <p:nvPr/>
        </p:nvSpPr>
        <p:spPr>
          <a:xfrm>
            <a:off x="8658198" y="472909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사교육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289CD-B465-441C-BD6B-A157A86F8CDB}"/>
              </a:ext>
            </a:extLst>
          </p:cNvPr>
          <p:cNvSpPr txBox="1"/>
          <p:nvPr/>
        </p:nvSpPr>
        <p:spPr>
          <a:xfrm>
            <a:off x="8658198" y="2024058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일자리</a:t>
            </a:r>
            <a:r>
              <a:rPr lang="en-US" altLang="ko-KR" sz="1600" dirty="0"/>
              <a:t>, </a:t>
            </a:r>
            <a:r>
              <a:rPr lang="ko-KR" altLang="en-US" sz="1600" dirty="0"/>
              <a:t>인력</a:t>
            </a:r>
          </a:p>
        </p:txBody>
      </p:sp>
    </p:spTree>
    <p:extLst>
      <p:ext uri="{BB962C8B-B14F-4D97-AF65-F5344CB8AC3E}">
        <p14:creationId xmlns:p14="http://schemas.microsoft.com/office/powerpoint/2010/main" val="4080082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D0C1-0893-A3BB-870A-59AB48F66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F29C03-45DF-7C9C-3BEA-4613E6835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698" y="905827"/>
            <a:ext cx="5429250" cy="4314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12C03-F9F2-4686-7A37-73963CA4AA4B}"/>
              </a:ext>
            </a:extLst>
          </p:cNvPr>
          <p:cNvSpPr txBox="1"/>
          <p:nvPr/>
        </p:nvSpPr>
        <p:spPr>
          <a:xfrm>
            <a:off x="1827235" y="287857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격차가 더 커졌음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05101-4B27-509B-22C0-64C9168EB714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6947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2C03-CB53-58BE-824D-9EE157A2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0DFB84-12EB-B512-5CA9-8893A176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14" y="597507"/>
            <a:ext cx="535305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1C0B5-8E8B-FEC1-596C-4A3E48756886}"/>
              </a:ext>
            </a:extLst>
          </p:cNvPr>
          <p:cNvSpPr txBox="1"/>
          <p:nvPr/>
        </p:nvSpPr>
        <p:spPr>
          <a:xfrm>
            <a:off x="1057523" y="1431235"/>
            <a:ext cx="44198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기준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서울 학생들은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서울을 제외한 곳의 학생보다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사교육에 참여하는 비율이 </a:t>
            </a:r>
            <a:r>
              <a:rPr lang="en-US" altLang="ko-KR" dirty="0"/>
              <a:t>33% </a:t>
            </a:r>
            <a:r>
              <a:rPr lang="ko-KR" altLang="en-US" dirty="0"/>
              <a:t>더 높다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A4AD4-B09F-C0E5-8394-220E423472F4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7702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E138-1E66-EAE5-A157-70892E713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F0C746-E669-FD2E-936B-BC4C2504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897" y="388992"/>
            <a:ext cx="5429250" cy="4314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C8B72-C196-7294-5CEA-F886373C9D52}"/>
              </a:ext>
            </a:extLst>
          </p:cNvPr>
          <p:cNvSpPr txBox="1"/>
          <p:nvPr/>
        </p:nvSpPr>
        <p:spPr>
          <a:xfrm>
            <a:off x="384719" y="1243916"/>
            <a:ext cx="6380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사교육 추세는 그래프를 보아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전체적으로 상승하고 있다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1B01F-FC13-E87A-AAD2-36F25BE675BA}"/>
              </a:ext>
            </a:extLst>
          </p:cNvPr>
          <p:cNvSpPr txBox="1"/>
          <p:nvPr/>
        </p:nvSpPr>
        <p:spPr>
          <a:xfrm>
            <a:off x="572288" y="3105834"/>
            <a:ext cx="6253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지역간의</a:t>
            </a:r>
            <a:r>
              <a:rPr lang="ko-KR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이동과 사교육의 관계성은 크기 발견하지 못함</a:t>
            </a:r>
            <a:endParaRPr lang="ko-KR" alt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1D283-BDA9-3961-EC1C-B32CCE2A9894}"/>
              </a:ext>
            </a:extLst>
          </p:cNvPr>
          <p:cNvSpPr txBox="1"/>
          <p:nvPr/>
        </p:nvSpPr>
        <p:spPr>
          <a:xfrm>
            <a:off x="6422671" y="3356022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젠장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!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EF526-91FC-813B-6A73-113C3CFB996E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856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7D11E-A690-FF94-229C-9EE4B229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4D6AE0-A813-63DF-1857-01A5A0D41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284" y="645345"/>
            <a:ext cx="5667375" cy="452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6B72CC-E5E6-BD12-6637-A2A69560CA25}"/>
              </a:ext>
            </a:extLst>
          </p:cNvPr>
          <p:cNvSpPr txBox="1"/>
          <p:nvPr/>
        </p:nvSpPr>
        <p:spPr>
          <a:xfrm>
            <a:off x="878341" y="1714500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응시자 수가 떨어지고 있음에도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왜 사교육 비중이 높아질까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6DB36-F2A2-0AD7-57D6-F2D5C759932F}"/>
              </a:ext>
            </a:extLst>
          </p:cNvPr>
          <p:cNvSpPr txBox="1"/>
          <p:nvPr/>
        </p:nvSpPr>
        <p:spPr>
          <a:xfrm>
            <a:off x="1551214" y="5470071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 슬라이드에 계속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AAA32-D71C-9130-22F5-4106AADDD28C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6434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7DFEE2-964B-1979-8D7F-F3EE2FDC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7" y="1335379"/>
            <a:ext cx="5225307" cy="3992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F51069-26FF-3A17-A532-B33522FA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40" y="1141405"/>
            <a:ext cx="1949550" cy="5067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60018C-ADDC-ECCB-DE00-958B6DEA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00" y="2098387"/>
            <a:ext cx="1152791" cy="212757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EBE902E-6E4F-1D97-30F2-6C7C0D351C4F}"/>
              </a:ext>
            </a:extLst>
          </p:cNvPr>
          <p:cNvSpPr/>
          <p:nvPr/>
        </p:nvSpPr>
        <p:spPr>
          <a:xfrm>
            <a:off x="7794086" y="3001108"/>
            <a:ext cx="1271954" cy="427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73782-47D7-DE79-A0D8-DAE0165E3788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7969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D710-16C9-2A03-77BA-05C4A5FF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A5F982-8949-84F9-6019-82AC21E5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3" y="616841"/>
            <a:ext cx="11760804" cy="660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62B34A-3428-92BD-48C9-97502AE2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03" y="1870915"/>
            <a:ext cx="4229317" cy="2609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8E5BA2-DA3C-23A1-A866-904A636A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924" y="3067951"/>
            <a:ext cx="7455283" cy="2825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88A42-94EB-5C6E-1829-9699B14056EA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049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707D-1925-C58B-D21B-435CEAF7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0116D-D4DE-29A9-198F-63730F08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08" y="1031422"/>
            <a:ext cx="5610225" cy="396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5751D-55DA-B2C1-E7BF-8E98B28EC890}"/>
              </a:ext>
            </a:extLst>
          </p:cNvPr>
          <p:cNvSpPr txBox="1"/>
          <p:nvPr/>
        </p:nvSpPr>
        <p:spPr>
          <a:xfrm>
            <a:off x="1943100" y="2041071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사립 서울 학생 수 감소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사립 경기 학생 수 증가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D80ED-5AED-5062-61BA-3EB9C6D11B12}"/>
              </a:ext>
            </a:extLst>
          </p:cNvPr>
          <p:cNvSpPr txBox="1"/>
          <p:nvPr/>
        </p:nvSpPr>
        <p:spPr>
          <a:xfrm>
            <a:off x="1793321" y="462449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유의미한 분석 결과 도출 불가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0741F-3481-6B82-6C55-42E2B8AE89AB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727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5414C-0C4E-0C68-7D83-0394FE04F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A3CDA5-133B-E949-7CD4-58A43276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78" y="620865"/>
            <a:ext cx="5619750" cy="39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DB4389-3DD2-2DD0-01E6-EAACD9A61CAD}"/>
              </a:ext>
            </a:extLst>
          </p:cNvPr>
          <p:cNvSpPr txBox="1"/>
          <p:nvPr/>
        </p:nvSpPr>
        <p:spPr>
          <a:xfrm>
            <a:off x="473232" y="888132"/>
            <a:ext cx="48253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공립 학교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부산</a:t>
            </a:r>
            <a:r>
              <a:rPr lang="en-US" altLang="ko-KR" dirty="0"/>
              <a:t>, </a:t>
            </a:r>
            <a:r>
              <a:rPr lang="ko-KR" altLang="en-US" dirty="0"/>
              <a:t>대구</a:t>
            </a:r>
            <a:r>
              <a:rPr lang="en-US" altLang="ko-KR" dirty="0"/>
              <a:t>, </a:t>
            </a:r>
            <a:r>
              <a:rPr lang="ko-KR" altLang="en-US" dirty="0"/>
              <a:t>인천 급격한 감소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부산</a:t>
            </a:r>
            <a:r>
              <a:rPr lang="en-US" altLang="ko-KR" dirty="0"/>
              <a:t>, </a:t>
            </a:r>
            <a:r>
              <a:rPr lang="ko-KR" altLang="en-US" dirty="0"/>
              <a:t>대구 </a:t>
            </a:r>
            <a:r>
              <a:rPr lang="en-US" altLang="ko-KR" dirty="0"/>
              <a:t>=&gt; </a:t>
            </a:r>
            <a:r>
              <a:rPr lang="ko-KR" altLang="en-US" dirty="0"/>
              <a:t>이공계 비율 확대로 증가 추세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F8BCC0-4BFF-002A-D060-E0D33DDA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3" y="2925455"/>
            <a:ext cx="4508732" cy="12764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DE3A03-8A79-4495-AD23-BC5EC209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7" y="4670658"/>
            <a:ext cx="5270771" cy="1587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39B82-034E-4021-58D0-DD5A29974C63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7012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B26D6-868A-F563-715B-A4AF3E42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D51373-7E8A-65AF-3BF9-E85DB57E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6037"/>
            <a:ext cx="5800725" cy="396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D83600-22DE-6B56-29EC-A7E4EA07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2" y="477498"/>
            <a:ext cx="6153466" cy="1911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8E641-D49D-97DF-5AB3-D0D674EEFDF4}"/>
              </a:ext>
            </a:extLst>
          </p:cNvPr>
          <p:cNvSpPr txBox="1"/>
          <p:nvPr/>
        </p:nvSpPr>
        <p:spPr>
          <a:xfrm>
            <a:off x="1630017" y="343755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감소 추세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E61F9-6A9B-4878-CF58-6BEDA0521D49}"/>
              </a:ext>
            </a:extLst>
          </p:cNvPr>
          <p:cNvSpPr txBox="1"/>
          <p:nvPr/>
        </p:nvSpPr>
        <p:spPr>
          <a:xfrm>
            <a:off x="922351" y="5594162"/>
            <a:ext cx="882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수도권과 지방 너나할 것 없이 학생 수 감소 </a:t>
            </a:r>
            <a:r>
              <a:rPr lang="en-US" altLang="ko-KR" dirty="0"/>
              <a:t>-&gt; </a:t>
            </a:r>
            <a:r>
              <a:rPr lang="ko-KR" altLang="en-US" dirty="0"/>
              <a:t>정부 지원 및 이공계 인원 확충 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75C54-C4DF-1B98-101B-2A8BA94EA335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2623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6262A2-6089-9A83-7670-0FC0E55D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6" y="733524"/>
            <a:ext cx="5505450" cy="4314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B6FCF0-CBF6-4627-CD1C-5F180175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97" y="5048349"/>
            <a:ext cx="5135027" cy="6554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820872-59AE-5C06-E397-A93BB013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934" y="212734"/>
            <a:ext cx="5639090" cy="143517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26AD940-736F-8669-0C16-D454B7EB929B}"/>
              </a:ext>
            </a:extLst>
          </p:cNvPr>
          <p:cNvSpPr/>
          <p:nvPr/>
        </p:nvSpPr>
        <p:spPr>
          <a:xfrm rot="5400000">
            <a:off x="8173132" y="3862346"/>
            <a:ext cx="1367625" cy="5009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A7862-1140-4901-AD02-386DA6FD71D7}"/>
              </a:ext>
            </a:extLst>
          </p:cNvPr>
          <p:cNvSpPr txBox="1"/>
          <p:nvPr/>
        </p:nvSpPr>
        <p:spPr>
          <a:xfrm>
            <a:off x="373711" y="5872421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교직원 </a:t>
            </a:r>
            <a:r>
              <a:rPr lang="en-US" altLang="ko-KR" dirty="0"/>
              <a:t>1</a:t>
            </a:r>
            <a:r>
              <a:rPr lang="ko-KR" altLang="en-US" dirty="0"/>
              <a:t>명당 담당 학생 수 감소</a:t>
            </a:r>
            <a:r>
              <a:rPr lang="en-US" altLang="ko-KR" dirty="0"/>
              <a:t> -&gt; </a:t>
            </a:r>
            <a:r>
              <a:rPr lang="ko-KR" altLang="en-US" dirty="0"/>
              <a:t>사교육비 절감 정책 시도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E116D2-C410-5500-0845-D7D37E99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09" y="1154195"/>
            <a:ext cx="4603987" cy="2013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B03A07-B36C-3980-416B-77DF32D43C83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548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FE33ED9-019D-44CD-874E-AE44AD7F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8" y="1488606"/>
            <a:ext cx="5600700" cy="4524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88BAE-3589-493F-B7C1-0F0A125E2E20}"/>
              </a:ext>
            </a:extLst>
          </p:cNvPr>
          <p:cNvSpPr txBox="1"/>
          <p:nvPr/>
        </p:nvSpPr>
        <p:spPr>
          <a:xfrm>
            <a:off x="8349267" y="3381461"/>
            <a:ext cx="169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복잡하다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678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5778B-556A-49C3-C2D2-87F8A34D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26A54D-90F1-45A9-58B9-6E767DDCD589}"/>
              </a:ext>
            </a:extLst>
          </p:cNvPr>
          <p:cNvSpPr txBox="1"/>
          <p:nvPr/>
        </p:nvSpPr>
        <p:spPr>
          <a:xfrm>
            <a:off x="2707139" y="2879113"/>
            <a:ext cx="69028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ko-KR" altLang="en-US" dirty="0">
                <a:solidFill>
                  <a:srgbClr val="FF0000"/>
                </a:solidFill>
              </a:rPr>
              <a:t>응시자 수</a:t>
            </a:r>
            <a:r>
              <a:rPr lang="en-US" altLang="ko-KR" dirty="0"/>
              <a:t>+</a:t>
            </a:r>
            <a:r>
              <a:rPr lang="ko-KR" altLang="en-US" dirty="0"/>
              <a:t>전체적인 </a:t>
            </a:r>
            <a:r>
              <a:rPr lang="ko-KR" altLang="en-US" dirty="0">
                <a:solidFill>
                  <a:srgbClr val="FF0000"/>
                </a:solidFill>
              </a:rPr>
              <a:t>학생</a:t>
            </a:r>
            <a:r>
              <a:rPr lang="ko-KR" altLang="en-US" dirty="0"/>
              <a:t> 수</a:t>
            </a:r>
            <a:r>
              <a:rPr lang="en-US" altLang="ko-KR" dirty="0"/>
              <a:t>+</a:t>
            </a:r>
            <a:r>
              <a:rPr lang="ko-KR" altLang="en-US" dirty="0">
                <a:solidFill>
                  <a:srgbClr val="FF0000"/>
                </a:solidFill>
              </a:rPr>
              <a:t>학교</a:t>
            </a:r>
            <a:r>
              <a:rPr lang="ko-KR" altLang="en-US" dirty="0"/>
              <a:t> 수가 떨어지고 있음에도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sz="2000" b="1" dirty="0"/>
              <a:t>왜 사교육 비중이 높아질까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48317-A11F-7DD2-BC40-3BE715633C81}"/>
              </a:ext>
            </a:extLst>
          </p:cNvPr>
          <p:cNvSpPr txBox="1"/>
          <p:nvPr/>
        </p:nvSpPr>
        <p:spPr>
          <a:xfrm>
            <a:off x="499352" y="880353"/>
            <a:ext cx="7954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필살기에요</a:t>
            </a:r>
            <a:r>
              <a:rPr lang="en-US" altLang="ko-KR" sz="900" dirty="0"/>
              <a:t>!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6A117-134D-DBC5-F3CE-BC8B3AC897E7}"/>
              </a:ext>
            </a:extLst>
          </p:cNvPr>
          <p:cNvSpPr txBox="1"/>
          <p:nvPr/>
        </p:nvSpPr>
        <p:spPr>
          <a:xfrm>
            <a:off x="358675" y="293077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8809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5829-76BC-58FC-C3D9-CEE050E6C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2AF43B-4859-41BA-FC4D-C0BACF3E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80" y="665495"/>
            <a:ext cx="10204974" cy="4381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E22BE1-79C3-39C9-F93E-C0A084AE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158" y="1288110"/>
            <a:ext cx="1910119" cy="5387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10B95-72F8-B253-41B0-F5B8E5CEF599}"/>
              </a:ext>
            </a:extLst>
          </p:cNvPr>
          <p:cNvSpPr txBox="1"/>
          <p:nvPr/>
        </p:nvSpPr>
        <p:spPr>
          <a:xfrm>
            <a:off x="1871100" y="2170706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중</a:t>
            </a:r>
            <a:r>
              <a:rPr lang="en-US" altLang="ko-KR" dirty="0"/>
              <a:t>,</a:t>
            </a:r>
            <a:r>
              <a:rPr lang="ko-KR" altLang="en-US" dirty="0"/>
              <a:t>고 별 사교육비</a:t>
            </a:r>
            <a:r>
              <a:rPr lang="en-US" altLang="ko-KR" dirty="0"/>
              <a:t>(</a:t>
            </a:r>
            <a:r>
              <a:rPr lang="ko-KR" altLang="en-US" dirty="0"/>
              <a:t>억</a:t>
            </a:r>
            <a:r>
              <a:rPr lang="en-US" altLang="ko-KR" dirty="0"/>
              <a:t>) </a:t>
            </a:r>
            <a:r>
              <a:rPr lang="ko-KR" altLang="en-US" dirty="0"/>
              <a:t>데이터프레임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A3BEC-5CDF-E237-20EC-1742165219C5}"/>
              </a:ext>
            </a:extLst>
          </p:cNvPr>
          <p:cNvSpPr txBox="1"/>
          <p:nvPr/>
        </p:nvSpPr>
        <p:spPr>
          <a:xfrm>
            <a:off x="71619" y="4133297"/>
            <a:ext cx="445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Total(</a:t>
            </a:r>
            <a:r>
              <a:rPr lang="ko-KR" altLang="en-US" dirty="0"/>
              <a:t>규모 별 유형에 따른 사교육비 추이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DECC9-8970-43EE-D9F9-BB70F9AAB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0" y="4603457"/>
            <a:ext cx="4211106" cy="9368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C60BEF-744C-5340-3A45-15CED1019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276" y="3917641"/>
            <a:ext cx="3327574" cy="2258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96A82-7870-FC85-DDDA-DBD9C489757A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5421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5FFBE7-BB4D-43D6-9FB6-FFECED88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58" y="365138"/>
            <a:ext cx="5667375" cy="4314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7FF53-88F6-CADE-0205-EA57A689F104}"/>
              </a:ext>
            </a:extLst>
          </p:cNvPr>
          <p:cNvSpPr txBox="1"/>
          <p:nvPr/>
        </p:nvSpPr>
        <p:spPr>
          <a:xfrm>
            <a:off x="1017767" y="2888310"/>
            <a:ext cx="4517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사교육은 날이 갈수록 증가됨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인구 이동과 관계없이 이뤄지는 양상을 띔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2175F-543C-AF26-FD33-83D6AD7F2B75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1743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F095-2153-3150-C139-17DC9471A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1EDC-9323-6F18-49C1-A9DBDD15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95" y="326865"/>
            <a:ext cx="5061210" cy="6204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70287-D3B3-9603-29D7-A6825DEF0B6B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1039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DB43B55-E62A-152D-D567-F9AE02026D29}"/>
              </a:ext>
            </a:extLst>
          </p:cNvPr>
          <p:cNvGrpSpPr/>
          <p:nvPr/>
        </p:nvGrpSpPr>
        <p:grpSpPr>
          <a:xfrm>
            <a:off x="7851998" y="650569"/>
            <a:ext cx="3791361" cy="2044635"/>
            <a:chOff x="587092" y="349091"/>
            <a:chExt cx="11017816" cy="61598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F20D68-537D-F211-33FF-64BA49E7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92" y="349091"/>
              <a:ext cx="11017816" cy="615981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B41598-83BD-278C-C3C8-02C6E63F727A}"/>
                </a:ext>
              </a:extLst>
            </p:cNvPr>
            <p:cNvSpPr/>
            <p:nvPr/>
          </p:nvSpPr>
          <p:spPr>
            <a:xfrm>
              <a:off x="1065475" y="2258170"/>
              <a:ext cx="4627659" cy="1367625"/>
            </a:xfrm>
            <a:prstGeom prst="rect">
              <a:avLst/>
            </a:prstGeom>
            <a:solidFill>
              <a:srgbClr val="FEB3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90A61F-969E-5384-7978-D672EBFCCECD}"/>
                </a:ext>
              </a:extLst>
            </p:cNvPr>
            <p:cNvSpPr/>
            <p:nvPr/>
          </p:nvSpPr>
          <p:spPr>
            <a:xfrm>
              <a:off x="1065474" y="890545"/>
              <a:ext cx="4627659" cy="1367625"/>
            </a:xfrm>
            <a:prstGeom prst="rect">
              <a:avLst/>
            </a:prstGeom>
            <a:solidFill>
              <a:srgbClr val="FEB3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740763-AD26-6F24-CDD1-17CAC01653BD}"/>
              </a:ext>
            </a:extLst>
          </p:cNvPr>
          <p:cNvSpPr txBox="1"/>
          <p:nvPr/>
        </p:nvSpPr>
        <p:spPr>
          <a:xfrm>
            <a:off x="779228" y="1242495"/>
            <a:ext cx="707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그 이유를 </a:t>
            </a:r>
            <a:r>
              <a:rPr lang="ko-KR" alt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가구원</a:t>
            </a:r>
            <a:r>
              <a:rPr lang="ko-KR" alt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수와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가구당 </a:t>
            </a:r>
            <a:r>
              <a:rPr lang="ko-KR" alt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월평균 가계수지에서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바라보았다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B9676-3B47-09F8-89D0-0074592E35AF}"/>
              </a:ext>
            </a:extLst>
          </p:cNvPr>
          <p:cNvSpPr txBox="1"/>
          <p:nvPr/>
        </p:nvSpPr>
        <p:spPr>
          <a:xfrm>
            <a:off x="790986" y="2481958"/>
            <a:ext cx="48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너무 크게 생각하지 말고</a:t>
            </a:r>
            <a:r>
              <a:rPr lang="en-US" altLang="ko-KR" dirty="0"/>
              <a:t>, </a:t>
            </a:r>
            <a:r>
              <a:rPr lang="ko-KR" altLang="en-US" dirty="0"/>
              <a:t>좁혀서 생각해보자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075BAD-30E2-C169-14E9-20875FA5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7" y="4191376"/>
            <a:ext cx="4413477" cy="16129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18448A-8C3C-313B-C39C-34A4228A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773" y="4162796"/>
            <a:ext cx="4193472" cy="167014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331B79-40A9-C914-2871-44EC45B1BA1F}"/>
              </a:ext>
            </a:extLst>
          </p:cNvPr>
          <p:cNvSpPr/>
          <p:nvPr/>
        </p:nvSpPr>
        <p:spPr>
          <a:xfrm>
            <a:off x="1017767" y="4191376"/>
            <a:ext cx="1773141" cy="468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376921-7ACB-4E8C-D830-3EED14706865}"/>
              </a:ext>
            </a:extLst>
          </p:cNvPr>
          <p:cNvSpPr/>
          <p:nvPr/>
        </p:nvSpPr>
        <p:spPr>
          <a:xfrm>
            <a:off x="6162261" y="4143670"/>
            <a:ext cx="1522760" cy="3864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5441C-6FB5-9C51-C121-D48EAD53E35C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920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DAB70-BC33-8978-0BB9-54F7E1282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E49281-053A-9DEB-FC37-C46D6560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899" y="190209"/>
            <a:ext cx="5353050" cy="4314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6E085-51BC-4D0B-19DB-4764D6C41C24}"/>
              </a:ext>
            </a:extLst>
          </p:cNvPr>
          <p:cNvSpPr txBox="1"/>
          <p:nvPr/>
        </p:nvSpPr>
        <p:spPr>
          <a:xfrm>
            <a:off x="993913" y="1073427"/>
            <a:ext cx="3228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가구원</a:t>
            </a:r>
            <a:r>
              <a:rPr lang="ko-KR" altLang="en-US" dirty="0"/>
              <a:t> 수는 </a:t>
            </a:r>
            <a:r>
              <a:rPr lang="en-US" altLang="ko-KR" dirty="0"/>
              <a:t>6</a:t>
            </a:r>
            <a:r>
              <a:rPr lang="ko-KR" altLang="en-US" dirty="0"/>
              <a:t>인 이상은 </a:t>
            </a:r>
            <a:r>
              <a:rPr lang="ko-KR" altLang="en-US" dirty="0">
                <a:solidFill>
                  <a:srgbClr val="FF0000"/>
                </a:solidFill>
              </a:rPr>
              <a:t>절멸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1~3</a:t>
            </a:r>
            <a:r>
              <a:rPr lang="ko-KR" altLang="en-US" dirty="0"/>
              <a:t>인 가구</a:t>
            </a:r>
            <a:r>
              <a:rPr lang="en-US" altLang="ko-KR" dirty="0"/>
              <a:t>,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소규모</a:t>
            </a:r>
            <a:r>
              <a:rPr lang="ko-KR" altLang="en-US" dirty="0"/>
              <a:t> </a:t>
            </a:r>
            <a:r>
              <a:rPr lang="ko-KR" altLang="en-US" dirty="0" err="1"/>
              <a:t>가구원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증가</a:t>
            </a:r>
            <a:r>
              <a:rPr lang="ko-KR" altLang="en-US" dirty="0"/>
              <a:t> 추세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CD4988-9025-4DFC-F0B3-08AAF553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46" y="2406007"/>
            <a:ext cx="5505733" cy="1346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02261-57D9-3360-36F7-CF2FEEF4BE05}"/>
              </a:ext>
            </a:extLst>
          </p:cNvPr>
          <p:cNvSpPr txBox="1"/>
          <p:nvPr/>
        </p:nvSpPr>
        <p:spPr>
          <a:xfrm>
            <a:off x="631568" y="5510254"/>
            <a:ext cx="83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 </a:t>
            </a:r>
            <a:r>
              <a:rPr lang="ko-KR" altLang="en-US" dirty="0"/>
              <a:t>전체를 보지 않고</a:t>
            </a:r>
            <a:r>
              <a:rPr lang="en-US" altLang="ko-KR" dirty="0"/>
              <a:t>, </a:t>
            </a:r>
            <a:r>
              <a:rPr lang="ko-KR" altLang="en-US" dirty="0"/>
              <a:t>가구원의 규모에 따라 변화하는 </a:t>
            </a:r>
            <a:r>
              <a:rPr lang="ko-KR" altLang="en-US" dirty="0">
                <a:solidFill>
                  <a:srgbClr val="FF0000"/>
                </a:solidFill>
              </a:rPr>
              <a:t>중위소득</a:t>
            </a:r>
            <a:r>
              <a:rPr lang="ko-KR" altLang="en-US" dirty="0"/>
              <a:t>과 연관이 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2627E-E8B2-55C5-A475-86E53FB1403D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3021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DF171-9551-F283-667B-6F6A4D6F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235BE5-BFC3-306C-66A1-A30C97E8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87" y="165157"/>
            <a:ext cx="5514975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C23B-3F5C-FEBB-7367-11C630722356}"/>
                  </a:ext>
                </a:extLst>
              </p:cNvPr>
              <p:cNvSpPr txBox="1"/>
              <p:nvPr/>
            </p:nvSpPr>
            <p:spPr>
              <a:xfrm>
                <a:off x="826936" y="962108"/>
                <a:ext cx="435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소득 가구의 형태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가구당 소득 변화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C23B-3F5C-FEBB-7367-11C630722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6" y="962108"/>
                <a:ext cx="4358886" cy="369332"/>
              </a:xfrm>
              <a:prstGeom prst="rect">
                <a:avLst/>
              </a:prstGeom>
              <a:blipFill>
                <a:blip r:embed="rId3"/>
                <a:stretch>
                  <a:fillRect l="-1259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EB56D41-897F-95CF-9122-6A0F38E7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75" y="1668646"/>
            <a:ext cx="3670489" cy="1962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92521-FBAA-84B7-1174-233ED152D992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3339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AA66-E2AA-35EA-C262-5AF8513D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EDA08D-642A-12F0-140F-6A202E1F0C6A}"/>
              </a:ext>
            </a:extLst>
          </p:cNvPr>
          <p:cNvSpPr txBox="1"/>
          <p:nvPr/>
        </p:nvSpPr>
        <p:spPr>
          <a:xfrm>
            <a:off x="302149" y="562391"/>
            <a:ext cx="5710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학령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인구 감소로 인한 양극화 발생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소득 수준이 높을수록 교육 수준의 중요성 인식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E18763-435B-6828-A3DA-43356C99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96" y="2128100"/>
            <a:ext cx="9150820" cy="1435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819F84-78D1-C588-0D75-2090D1F6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46" y="3690495"/>
            <a:ext cx="6871053" cy="1212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4F5031-E662-BAD8-CC39-475FE75D954B}"/>
              </a:ext>
            </a:extLst>
          </p:cNvPr>
          <p:cNvSpPr txBox="1"/>
          <p:nvPr/>
        </p:nvSpPr>
        <p:spPr>
          <a:xfrm>
            <a:off x="1033670" y="5494351"/>
            <a:ext cx="847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인구 감소로 인한 </a:t>
            </a:r>
            <a:r>
              <a:rPr lang="ko-KR" altLang="en-US" dirty="0">
                <a:solidFill>
                  <a:srgbClr val="FF0000"/>
                </a:solidFill>
              </a:rPr>
              <a:t>성적 영향 요인이 </a:t>
            </a:r>
            <a:r>
              <a:rPr lang="ko-KR" altLang="en-US" dirty="0"/>
              <a:t>점점 </a:t>
            </a:r>
            <a:r>
              <a:rPr lang="ko-KR" altLang="en-US" dirty="0">
                <a:solidFill>
                  <a:srgbClr val="FF0000"/>
                </a:solidFill>
              </a:rPr>
              <a:t>소득 수준과 </a:t>
            </a:r>
            <a:r>
              <a:rPr lang="ko-KR" altLang="en-US" dirty="0" err="1">
                <a:solidFill>
                  <a:srgbClr val="FF0000"/>
                </a:solidFill>
              </a:rPr>
              <a:t>가구원</a:t>
            </a:r>
            <a:r>
              <a:rPr lang="ko-KR" altLang="en-US" dirty="0"/>
              <a:t> 쪽으로 몰리는 추세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F71DF-86D6-C34A-FA76-F49E02329E70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7713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52510-5DEC-818D-EBA8-38BE26B2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18573-C538-1920-5C74-3B4F0C372E64}"/>
              </a:ext>
            </a:extLst>
          </p:cNvPr>
          <p:cNvSpPr txBox="1"/>
          <p:nvPr/>
        </p:nvSpPr>
        <p:spPr>
          <a:xfrm>
            <a:off x="302149" y="562391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인구 감소로 인한 경쟁 사회의 압박 증가</a:t>
            </a:r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대한민국에 만연해 있는 경쟁과 성과의 압박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5A83C-53A8-FF99-1732-F6BD44F2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6" y="4555929"/>
            <a:ext cx="11024167" cy="1212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28B41-6B16-A666-F0E1-9CD8FDD8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265" y="850788"/>
            <a:ext cx="4547818" cy="31912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BBDED9-3755-1F52-A864-84408D966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16" y="5768841"/>
            <a:ext cx="8509437" cy="679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6AF3F7-17FD-B97C-02DE-BE5B28128360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8147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2C31-3868-7EB9-56DF-AA6CAE611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7B107-2A06-4056-753C-63A477361952}"/>
              </a:ext>
            </a:extLst>
          </p:cNvPr>
          <p:cNvSpPr txBox="1"/>
          <p:nvPr/>
        </p:nvSpPr>
        <p:spPr>
          <a:xfrm>
            <a:off x="302149" y="562391"/>
            <a:ext cx="6022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고소득과 교육의 연관성 강화로 사교육 정보통 활성화</a:t>
            </a:r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네트워킹과 정보 획득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F5130C-DEEC-73C2-2835-EB2F4BF7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80" y="4628822"/>
            <a:ext cx="7156818" cy="908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F39E46-2EB6-5766-342A-4E9C98C1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1" y="3592004"/>
            <a:ext cx="9677897" cy="946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45306E-094F-B84B-86BD-5BAB1928C55D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699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5ED78B-F80F-438E-955B-20E7A2A6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821" y="733156"/>
            <a:ext cx="5600700" cy="4524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B3DC7A-0FEE-4F0B-B10D-DEF3F9295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54" y="1091330"/>
            <a:ext cx="5832446" cy="10770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03F7D6-AE4E-4609-92A7-8BF75154D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4" y="5207841"/>
            <a:ext cx="8814253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0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5CAC3-71F1-20B9-A296-C2D3A9A6F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6E58D0-F8EB-13B7-E4FA-407B5394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32" y="0"/>
            <a:ext cx="911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329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AD54-D43D-BC8C-A571-B66A33C1E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0D775-5760-0AC4-CD94-79324BCB5ED3}"/>
              </a:ext>
            </a:extLst>
          </p:cNvPr>
          <p:cNvSpPr txBox="1"/>
          <p:nvPr/>
        </p:nvSpPr>
        <p:spPr>
          <a:xfrm>
            <a:off x="240322" y="943708"/>
            <a:ext cx="606127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지방소멸화 </a:t>
            </a:r>
            <a:r>
              <a:rPr lang="en-US" altLang="ko-KR" dirty="0"/>
              <a:t>– </a:t>
            </a:r>
            <a:r>
              <a:rPr lang="ko-KR" altLang="en-US" dirty="0"/>
              <a:t>사교육 결론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인구 감소로 </a:t>
            </a:r>
            <a:r>
              <a:rPr lang="ko-KR" altLang="en-US" dirty="0"/>
              <a:t>인해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지방 ↓ 및 수도권 인근 ↑ </a:t>
            </a:r>
            <a:r>
              <a:rPr lang="en-US" altLang="ko-KR" dirty="0"/>
              <a:t>=&gt; </a:t>
            </a:r>
            <a:r>
              <a:rPr lang="ko-KR" altLang="en-US" dirty="0">
                <a:solidFill>
                  <a:srgbClr val="FF0000"/>
                </a:solidFill>
              </a:rPr>
              <a:t>인터넷</a:t>
            </a:r>
            <a:r>
              <a:rPr lang="ko-KR" altLang="en-US" dirty="0"/>
              <a:t> 강좌 비중 ↑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>
                <a:solidFill>
                  <a:srgbClr val="FF0000"/>
                </a:solidFill>
              </a:rPr>
              <a:t>가구원</a:t>
            </a:r>
            <a:r>
              <a:rPr lang="ko-KR" altLang="en-US" dirty="0">
                <a:solidFill>
                  <a:srgbClr val="FF0000"/>
                </a:solidFill>
              </a:rPr>
              <a:t> 수의 </a:t>
            </a:r>
            <a:r>
              <a:rPr lang="ko-KR" altLang="en-US" dirty="0"/>
              <a:t>변화 </a:t>
            </a:r>
            <a:r>
              <a:rPr lang="en-US" altLang="ko-KR" dirty="0"/>
              <a:t>→ </a:t>
            </a:r>
            <a:r>
              <a:rPr lang="ko-KR" altLang="en-US" dirty="0"/>
              <a:t>소득 양극화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대한민국의 </a:t>
            </a:r>
            <a:r>
              <a:rPr lang="ko-KR" altLang="en-US" dirty="0">
                <a:solidFill>
                  <a:srgbClr val="FF0000"/>
                </a:solidFill>
              </a:rPr>
              <a:t>경쟁</a:t>
            </a:r>
            <a:r>
              <a:rPr lang="ko-KR" altLang="en-US" dirty="0"/>
              <a:t> 압박 사회 고조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네트워킹과 정보 획득 </a:t>
            </a:r>
            <a:r>
              <a:rPr lang="ko-KR" altLang="en-US" dirty="0">
                <a:solidFill>
                  <a:srgbClr val="FF0000"/>
                </a:solidFill>
              </a:rPr>
              <a:t>양극화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  =&gt; </a:t>
            </a:r>
            <a:r>
              <a:rPr lang="ko-KR" altLang="en-US" dirty="0">
                <a:solidFill>
                  <a:srgbClr val="FF0000"/>
                </a:solidFill>
              </a:rPr>
              <a:t>사교육</a:t>
            </a:r>
            <a:r>
              <a:rPr lang="ko-KR" altLang="en-US" dirty="0"/>
              <a:t>은 더욱 더 </a:t>
            </a:r>
            <a:r>
              <a:rPr lang="ko-KR" altLang="en-US" dirty="0">
                <a:solidFill>
                  <a:srgbClr val="FF0000"/>
                </a:solidFill>
              </a:rPr>
              <a:t>증가</a:t>
            </a:r>
            <a:r>
              <a:rPr lang="ko-KR" altLang="en-US" dirty="0"/>
              <a:t>할 것으로 전망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데이터에 담기지 않았지만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교육 특구 정책 실현으로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     </a:t>
            </a:r>
            <a:r>
              <a:rPr lang="ko-KR" altLang="en-US" dirty="0"/>
              <a:t>지방 소멸화 속도 </a:t>
            </a:r>
            <a:r>
              <a:rPr lang="ko-KR" altLang="en-US" dirty="0">
                <a:solidFill>
                  <a:srgbClr val="FF0000"/>
                </a:solidFill>
              </a:rPr>
              <a:t>침체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C94428-A36E-9C2B-BB85-4E5C8CAD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38" y="1077028"/>
            <a:ext cx="5614306" cy="3839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2082BA-B751-3F5C-D20E-D76B430D8DBF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6801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7E743-491C-4E62-86AA-806D7B95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35429"/>
            <a:ext cx="8596668" cy="1320800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79FEB-C52E-4F4F-881B-19253ED9C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105" y="2719389"/>
            <a:ext cx="9896324" cy="3880773"/>
          </a:xfrm>
        </p:spPr>
        <p:txBody>
          <a:bodyPr/>
          <a:lstStyle/>
          <a:p>
            <a:r>
              <a:rPr lang="ko-KR" altLang="en-US" dirty="0"/>
              <a:t>인구 감소에 따라 인터넷 강좌 비율 상승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5320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7E743-491C-4E62-86AA-806D7B95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35429"/>
            <a:ext cx="8596668" cy="1320800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1FB9479-BEDC-4E06-AA65-78F774162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59728"/>
              </p:ext>
            </p:extLst>
          </p:nvPr>
        </p:nvGraphicFramePr>
        <p:xfrm>
          <a:off x="345613" y="2466340"/>
          <a:ext cx="11606902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953">
                  <a:extLst>
                    <a:ext uri="{9D8B030D-6E8A-4147-A177-3AD203B41FA5}">
                      <a16:colId xmlns:a16="http://schemas.microsoft.com/office/drawing/2014/main" val="3404437365"/>
                    </a:ext>
                  </a:extLst>
                </a:gridCol>
                <a:gridCol w="2937120">
                  <a:extLst>
                    <a:ext uri="{9D8B030D-6E8A-4147-A177-3AD203B41FA5}">
                      <a16:colId xmlns:a16="http://schemas.microsoft.com/office/drawing/2014/main" val="1319082182"/>
                    </a:ext>
                  </a:extLst>
                </a:gridCol>
                <a:gridCol w="3664857">
                  <a:extLst>
                    <a:ext uri="{9D8B030D-6E8A-4147-A177-3AD203B41FA5}">
                      <a16:colId xmlns:a16="http://schemas.microsoft.com/office/drawing/2014/main" val="328712165"/>
                    </a:ext>
                  </a:extLst>
                </a:gridCol>
                <a:gridCol w="4034972">
                  <a:extLst>
                    <a:ext uri="{9D8B030D-6E8A-4147-A177-3AD203B41FA5}">
                      <a16:colId xmlns:a16="http://schemas.microsoft.com/office/drawing/2014/main" val="340106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인력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일자리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미분양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사교육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90660"/>
                  </a:ext>
                </a:extLst>
              </a:tr>
              <a:tr h="4327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양질의 일자리 수도권 집중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도시와 지방 인구 양극화에 따른 미분양 부동산 증가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도시와의 교육 격차 고조</a:t>
                      </a:r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지방 교육 정책 적극 운영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2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청년층이 수도권에 집중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양극화 발생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인구 감소가 일어나는 지방에서 부동산 가격이 하락하지 않는 한 미분양 부동산이 증가할 것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사교육은 여전히 증가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지방 소멸화 속도는 침체 전망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19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13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D3B798-4BFC-424D-ABDC-E0FB4596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63" y="3898256"/>
            <a:ext cx="5575587" cy="1651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E71BB5-8E9C-4CD0-9ED4-0F2A03922202}"/>
              </a:ext>
            </a:extLst>
          </p:cNvPr>
          <p:cNvSpPr txBox="1"/>
          <p:nvPr/>
        </p:nvSpPr>
        <p:spPr>
          <a:xfrm>
            <a:off x="1598748" y="23685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나머지는 감소 추세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6D558D-3ABF-4660-BEAE-BB66828FE152}"/>
              </a:ext>
            </a:extLst>
          </p:cNvPr>
          <p:cNvGrpSpPr/>
          <p:nvPr/>
        </p:nvGrpSpPr>
        <p:grpSpPr>
          <a:xfrm>
            <a:off x="5821750" y="465229"/>
            <a:ext cx="6026460" cy="5721644"/>
            <a:chOff x="6029274" y="143718"/>
            <a:chExt cx="6026460" cy="57216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0E4C8A-DE97-4F3E-91F5-E7FEC3254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1359" y="143718"/>
              <a:ext cx="5553313" cy="55653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E8B4CF6-77CE-4CE7-A29B-94494947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9274" y="308826"/>
              <a:ext cx="6026460" cy="5556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760584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254</TotalTime>
  <Words>1144</Words>
  <Application>Microsoft Office PowerPoint</Application>
  <PresentationFormat>와이드스크린</PresentationFormat>
  <Paragraphs>224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Pretendard</vt:lpstr>
      <vt:lpstr>Arial</vt:lpstr>
      <vt:lpstr>Cambria Math</vt:lpstr>
      <vt:lpstr>Consolas</vt:lpstr>
      <vt:lpstr>Trebuchet MS</vt:lpstr>
      <vt:lpstr>Wingdings 3</vt:lpstr>
      <vt:lpstr>패싯</vt:lpstr>
      <vt:lpstr>Two but Three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취업자 비중 지역 분류</vt:lpstr>
      <vt:lpstr>대졸자 이상 시도별 취업자 수(시점분류)</vt:lpstr>
      <vt:lpstr>고졸자 시도별 취업자 수(시점분류)</vt:lpstr>
      <vt:lpstr>고졸자와 대졸자 취업자 수 분류</vt:lpstr>
      <vt:lpstr>PowerPoint 프레젠테이션</vt:lpstr>
      <vt:lpstr>PowerPoint 프레젠테이션</vt:lpstr>
      <vt:lpstr>PowerPoint 프레젠테이션</vt:lpstr>
      <vt:lpstr>성별에 따른 시도별 취업자 수 (2013년,2023년)</vt:lpstr>
      <vt:lpstr>PowerPoint 프레젠테이션</vt:lpstr>
      <vt:lpstr>성별에 따른 시도별 취업자 수 (2013년,2023년)</vt:lpstr>
      <vt:lpstr>수도권에 취업자가 집중되는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아 노</dc:creator>
  <cp:lastModifiedBy>kdp</cp:lastModifiedBy>
  <cp:revision>17</cp:revision>
  <dcterms:created xsi:type="dcterms:W3CDTF">2024-02-06T00:58:22Z</dcterms:created>
  <dcterms:modified xsi:type="dcterms:W3CDTF">2024-02-06T05:23:17Z</dcterms:modified>
</cp:coreProperties>
</file>